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5773"/>
            <a:ext cx="8229600" cy="728931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Unfolding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08720"/>
                <a:ext cx="8856984" cy="547260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it-IT" sz="2000" b="1" dirty="0" smtClean="0"/>
                  <a:t>RooUnfold 1.1.1 @ CNAF</a:t>
                </a:r>
                <a:r>
                  <a:rPr lang="it-IT" sz="2000" dirty="0" smtClean="0"/>
                  <a:t>: iterative </a:t>
                </a:r>
                <a:r>
                  <a:rPr lang="it-IT" sz="2000" dirty="0" err="1" smtClean="0"/>
                  <a:t>Bayesian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approach</a:t>
                </a:r>
                <a:r>
                  <a:rPr lang="it-IT" sz="2000" dirty="0"/>
                  <a:t> </a:t>
                </a:r>
                <a:r>
                  <a:rPr lang="it-IT" sz="2000" dirty="0" smtClean="0"/>
                  <a:t>by D’Agostini</a:t>
                </a:r>
              </a:p>
              <a:p>
                <a:r>
                  <a:rPr lang="it-IT" sz="2000" dirty="0" smtClean="0"/>
                  <a:t>Iterative procedure </a:t>
                </a:r>
                <a:r>
                  <a:rPr lang="it-IT" sz="2000" dirty="0" err="1" smtClean="0"/>
                  <a:t>starting</a:t>
                </a:r>
                <a:r>
                  <a:rPr lang="it-IT" sz="2000" dirty="0" smtClean="0"/>
                  <a:t> from </a:t>
                </a:r>
                <a:r>
                  <a:rPr lang="it-IT" sz="2000" dirty="0" err="1" smtClean="0"/>
                  <a:t>Bayes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Theorem</a:t>
                </a:r>
                <a:r>
                  <a:rPr lang="it-IT" sz="2000" dirty="0" smtClean="0"/>
                  <a:t> </a:t>
                </a:r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/>
                      </a:rPr>
                      <m:t>𝑃𝑜𝑠𝑡𝑒𝑟𝑖𝑜𝑟</m:t>
                    </m:r>
                    <m:r>
                      <a:rPr lang="it-IT" sz="2000" b="0" i="1" smtClean="0">
                        <a:latin typeface="Cambria Math"/>
                      </a:rPr>
                      <m:t> ∝</m:t>
                    </m: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𝐿𝑖𝑘𝑒𝑙𝑖h𝑜𝑜𝑑</m:t>
                    </m: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 ∗</m:t>
                    </m: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𝑃𝑟𝑖𝑜𝑟</m:t>
                    </m:r>
                  </m:oMath>
                </a14:m>
                <a:r>
                  <a:rPr lang="it-IT" sz="2000" b="0" dirty="0" smtClean="0">
                    <a:ea typeface="Cambria Math"/>
                  </a:rPr>
                  <a:t>:</a:t>
                </a:r>
              </a:p>
              <a:p>
                <a:endParaRPr lang="it-IT" b="0" dirty="0" smtClean="0">
                  <a:ea typeface="Cambria Math"/>
                </a:endParaRPr>
              </a:p>
              <a:p>
                <a:endParaRPr lang="it-IT" b="0" dirty="0" smtClean="0">
                  <a:ea typeface="Cambria Math"/>
                </a:endParaRPr>
              </a:p>
              <a:p>
                <a:endParaRPr lang="it-IT" dirty="0">
                  <a:ea typeface="Cambria Math"/>
                </a:endParaRPr>
              </a:p>
              <a:p>
                <a:endParaRPr lang="it-IT" b="0" dirty="0" smtClean="0">
                  <a:ea typeface="Cambria Math"/>
                </a:endParaRPr>
              </a:p>
              <a:p>
                <a:endParaRPr lang="it-IT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it-IT" sz="20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…</m:t>
                        </m:r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it-IT" sz="20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000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it-IT" sz="2000" b="0" i="1" smtClean="0">
                                        <a:latin typeface="Cambria Math"/>
                                        <a:ea typeface="Cambria Math"/>
                                      </a:rPr>
                                      <m:t>𝐶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is</a:t>
                </a:r>
                <a:r>
                  <a:rPr lang="it-IT" sz="2000" b="0" dirty="0" smtClean="0">
                    <a:ea typeface="Cambria Math"/>
                  </a:rPr>
                  <a:t> the </a:t>
                </a:r>
                <a:r>
                  <a:rPr lang="it-IT" sz="2000" b="0" dirty="0" err="1" smtClean="0">
                    <a:ea typeface="Cambria Math"/>
                  </a:rPr>
                  <a:t>events</a:t>
                </a:r>
                <a:r>
                  <a:rPr lang="it-IT" sz="2000" b="0" dirty="0" smtClean="0">
                    <a:ea typeface="Cambria Math"/>
                  </a:rPr>
                  <a:t> ensemble in </a:t>
                </a:r>
                <a:r>
                  <a:rPr lang="it-IT" sz="2000" b="0" dirty="0" err="1" smtClean="0">
                    <a:ea typeface="Cambria Math"/>
                  </a:rPr>
                  <a:t>each</a:t>
                </a:r>
                <a:r>
                  <a:rPr lang="it-IT" sz="2000" b="0" dirty="0" smtClean="0">
                    <a:ea typeface="Cambria Math"/>
                  </a:rPr>
                  <a:t> bin of the </a:t>
                </a:r>
                <a:r>
                  <a:rPr lang="it-IT" sz="2000" b="0" dirty="0" err="1" smtClean="0">
                    <a:ea typeface="Cambria Math"/>
                  </a:rPr>
                  <a:t>distribution</a:t>
                </a:r>
                <a:r>
                  <a:rPr lang="it-IT" sz="2000" b="0" dirty="0" smtClean="0">
                    <a:ea typeface="Cambria Math"/>
                  </a:rPr>
                  <a:t>, i.e. the </a:t>
                </a:r>
                <a:r>
                  <a:rPr lang="it-IT" sz="2000" b="0" dirty="0" err="1" smtClean="0">
                    <a:ea typeface="Cambria Math"/>
                  </a:rPr>
                  <a:t>true</a:t>
                </a:r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spectrum</a:t>
                </a:r>
                <a:endParaRPr lang="it-IT" sz="20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r>
                      <a:rPr lang="it-IT" sz="2000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,…</m:t>
                        </m:r>
                        <m:r>
                          <a:rPr lang="it-IT" sz="2000" i="1">
                            <a:latin typeface="Cambria Math"/>
                            <a:ea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it-IT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000" i="1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it-IT" sz="2000" i="1">
                                        <a:latin typeface="Cambria Math"/>
                                        <a:ea typeface="Cambria Math"/>
                                      </a:rPr>
                                      <m:t>𝐶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is</a:t>
                </a:r>
                <a:r>
                  <a:rPr lang="it-IT" sz="2000" b="0" dirty="0" smtClean="0">
                    <a:ea typeface="Cambria Math"/>
                  </a:rPr>
                  <a:t> the </a:t>
                </a:r>
                <a:r>
                  <a:rPr lang="it-IT" sz="2000" b="0" dirty="0" err="1" smtClean="0">
                    <a:ea typeface="Cambria Math"/>
                  </a:rPr>
                  <a:t>observed</a:t>
                </a:r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spectrum</a:t>
                </a:r>
                <a:endParaRPr lang="it-IT" sz="20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Λ</m:t>
                    </m:r>
                  </m:oMath>
                </a14:m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is</a:t>
                </a:r>
                <a:r>
                  <a:rPr lang="it-IT" sz="2000" b="0" dirty="0" smtClean="0">
                    <a:ea typeface="Cambria Math"/>
                  </a:rPr>
                  <a:t> the </a:t>
                </a:r>
                <a:r>
                  <a:rPr lang="it-IT" sz="2000" b="0" dirty="0" err="1" smtClean="0">
                    <a:ea typeface="Cambria Math"/>
                  </a:rPr>
                  <a:t>smearing</a:t>
                </a:r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matrix</a:t>
                </a:r>
                <a:r>
                  <a:rPr lang="it-IT" sz="2000" b="0" dirty="0" smtClean="0">
                    <a:ea typeface="Cambria Math"/>
                  </a:rPr>
                  <a:t>, </a:t>
                </a:r>
                <a:r>
                  <a:rPr lang="it-IT" sz="2000" b="0" dirty="0" err="1" smtClean="0">
                    <a:ea typeface="Cambria Math"/>
                  </a:rPr>
                  <a:t>whose</a:t>
                </a:r>
                <a:r>
                  <a:rPr lang="it-IT" sz="2000" b="0" dirty="0" smtClean="0">
                    <a:ea typeface="Cambria Math"/>
                  </a:rPr>
                  <a:t> </a:t>
                </a:r>
                <a:r>
                  <a:rPr lang="it-IT" sz="2000" b="0" dirty="0" err="1" smtClean="0">
                    <a:ea typeface="Cambria Math"/>
                  </a:rPr>
                  <a:t>elements</a:t>
                </a:r>
                <a:r>
                  <a:rPr lang="it-IT" sz="20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it-IT" sz="2000" dirty="0" smtClean="0"/>
                  <a:t>are </a:t>
                </a:r>
                <a:r>
                  <a:rPr lang="it-IT" sz="2000" dirty="0" err="1" smtClean="0"/>
                  <a:t>defined</a:t>
                </a:r>
                <a:r>
                  <a:rPr lang="it-IT" sz="2000" dirty="0" smtClean="0"/>
                  <a:t> in </a:t>
                </a:r>
                <a:r>
                  <a:rPr lang="it-IT" sz="2000" dirty="0" err="1" smtClean="0"/>
                  <a:t>probabilistic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terms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as</a:t>
                </a:r>
                <a:r>
                  <a:rPr lang="it-IT" sz="2000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00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it-IT" sz="2000" b="0" i="1" smtClean="0"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it-IT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it-IT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t-IT" sz="20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it-IT" sz="2000" b="0" i="1" smtClean="0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it-IT" sz="20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it-IT" sz="2000" b="0" i="1" smtClean="0">
                          <a:latin typeface="Cambria Math"/>
                          <a:ea typeface="Cambria Math"/>
                        </a:rPr>
                        <m:t>𝐿</m:t>
                      </m:r>
                      <m:d>
                        <m:dPr>
                          <m:ctrlPr>
                            <a:rPr lang="it-IT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t-IT" sz="2000" b="1" i="1" smtClean="0">
                              <a:latin typeface="Cambria Math"/>
                              <a:ea typeface="Cambria Math"/>
                            </a:rPr>
                            <m:t>𝑫</m:t>
                          </m:r>
                        </m:e>
                        <m:e>
                          <m:r>
                            <a:rPr lang="it-IT" sz="2000" b="1" i="1" smtClean="0">
                              <a:latin typeface="Cambria Math"/>
                              <a:ea typeface="Cambria Math"/>
                            </a:rPr>
                            <m:t>𝑻</m:t>
                          </m:r>
                          <m:r>
                            <a:rPr lang="it-IT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/>
                              <a:ea typeface="Cambria Math"/>
                            </a:rPr>
                            <m:t>ℳ</m:t>
                          </m:r>
                        </m:e>
                      </m:d>
                      <m:r>
                        <a:rPr lang="it-IT" sz="2000" b="0" i="1" smtClean="0">
                          <a:latin typeface="Cambria Math"/>
                          <a:ea typeface="Cambria Math"/>
                        </a:rPr>
                        <m:t>≈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it-IT" sz="2000" b="0" i="1" smtClean="0">
                              <a:latin typeface="Cambria Math"/>
                              <a:ea typeface="Cambria Math"/>
                            </a:rPr>
                            <m:t>𝑀𝐶</m:t>
                          </m:r>
                        </m:sup>
                      </m:sSup>
                      <m:r>
                        <a:rPr lang="it-IT" sz="2000" b="0" i="1" smtClean="0">
                          <a:latin typeface="Cambria Math"/>
                          <a:ea typeface="Cambria Math"/>
                        </a:rPr>
                        <m:t>/</m:t>
                      </m:r>
                      <m:sSup>
                        <m:sSupPr>
                          <m:ctrlPr>
                            <a:rPr lang="it-IT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it-IT" sz="2000" i="1">
                              <a:latin typeface="Cambria Math"/>
                              <a:ea typeface="Cambria Math"/>
                            </a:rPr>
                            <m:t>𝑀𝐶</m:t>
                          </m:r>
                        </m:sup>
                      </m:sSup>
                    </m:oMath>
                  </m:oMathPara>
                </a14:m>
                <a:endParaRPr lang="it-IT" sz="2000" dirty="0" smtClean="0"/>
              </a:p>
              <a:p>
                <a:pPr marL="0" indent="0">
                  <a:buNone/>
                </a:pPr>
                <a:r>
                  <a:rPr lang="it-IT" sz="2000" dirty="0" smtClean="0"/>
                  <a:t>      and , in a </a:t>
                </a:r>
                <a:r>
                  <a:rPr lang="it-IT" sz="2000" dirty="0" err="1" smtClean="0"/>
                  <a:t>naive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algebraic</a:t>
                </a:r>
                <a:r>
                  <a:rPr lang="it-IT" sz="2000" dirty="0" smtClean="0"/>
                  <a:t> </a:t>
                </a:r>
                <a:r>
                  <a:rPr lang="it-IT" sz="2000" dirty="0" err="1" smtClean="0"/>
                  <a:t>rapresentation</a:t>
                </a:r>
                <a:r>
                  <a:rPr lang="it-IT" sz="2000" dirty="0" smtClean="0"/>
                  <a:t>:</a:t>
                </a:r>
              </a:p>
              <a:p>
                <a:pPr marL="0" indent="0">
                  <a:buNone/>
                </a:pPr>
                <a:r>
                  <a:rPr lang="it-IT" sz="2000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it-IT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it-IT" sz="20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Λ</m:t>
                    </m:r>
                    <m:sSub>
                      <m:sSubPr>
                        <m:ctrlPr>
                          <a:rPr lang="el-GR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it-IT" sz="2000" b="0" i="1" smtClean="0">
                        <a:latin typeface="Cambria Math"/>
                        <a:ea typeface="Cambria Math"/>
                      </a:rPr>
                      <m:t> </m:t>
                    </m:r>
                    <m:groupChr>
                      <m:groupChrPr>
                        <m:chr m:val="⇒"/>
                        <m:pos m:val="top"/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groupChrPr>
                      <m:e/>
                    </m:groupChr>
                    <m:r>
                      <a:rPr lang="it-IT" sz="20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it-IT" sz="20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it-IT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p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it-IT" sz="2000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it-IT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it-IT" sz="2000" i="1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it-IT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it-IT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ℳ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</a:rPr>
                          <m:t>𝑈𝑛𝑓𝑜𝑙𝑑𝑖𝑛𝑔</m:t>
                        </m:r>
                      </m:sub>
                    </m:sSub>
                    <m:sSub>
                      <m:sSubPr>
                        <m:ctrlPr>
                          <a:rPr lang="it-IT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it-IT" sz="2000" dirty="0" smtClean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  <a:p>
                <a:endParaRPr lang="it-IT" dirty="0" smtClean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08720"/>
                <a:ext cx="8856984" cy="5472608"/>
              </a:xfrm>
              <a:blipFill rotWithShape="1">
                <a:blip r:embed="rId2"/>
                <a:stretch>
                  <a:fillRect l="-482" t="-1448" r="-11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410" y="1700808"/>
            <a:ext cx="4945162" cy="771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39" y="2669380"/>
            <a:ext cx="4680520" cy="83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ttore 2 6"/>
          <p:cNvCxnSpPr>
            <a:stCxn id="8" idx="1"/>
          </p:cNvCxnSpPr>
          <p:nvPr/>
        </p:nvCxnSpPr>
        <p:spPr>
          <a:xfrm flipH="1" flipV="1">
            <a:off x="6444209" y="1988842"/>
            <a:ext cx="550738" cy="391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6994947" y="1675304"/>
            <a:ext cx="2009733" cy="140934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Flat</a:t>
            </a:r>
            <a:r>
              <a:rPr lang="it-IT" dirty="0"/>
              <a:t> </a:t>
            </a:r>
            <a:r>
              <a:rPr lang="it-IT" dirty="0" err="1" smtClean="0"/>
              <a:t>Multidimennsional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 Plus </a:t>
            </a:r>
            <a:r>
              <a:rPr lang="it-IT" dirty="0" err="1" smtClean="0"/>
              <a:t>Exponential</a:t>
            </a:r>
            <a:r>
              <a:rPr lang="it-IT" dirty="0" smtClean="0"/>
              <a:t> </a:t>
            </a:r>
            <a:r>
              <a:rPr lang="it-IT" dirty="0" err="1" smtClean="0"/>
              <a:t>Smoothing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6321240" y="2276872"/>
            <a:ext cx="6737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1853939" y="2276872"/>
            <a:ext cx="1853965" cy="262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853939" y="2581979"/>
            <a:ext cx="1853965" cy="161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141730" y="2189454"/>
            <a:ext cx="1549950" cy="8640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Multinomial</a:t>
            </a:r>
            <a:r>
              <a:rPr lang="it-IT" dirty="0" smtClean="0"/>
              <a:t> or </a:t>
            </a:r>
            <a:r>
              <a:rPr lang="it-IT" dirty="0" err="1" smtClean="0"/>
              <a:t>Poissonian</a:t>
            </a:r>
            <a:r>
              <a:rPr lang="it-IT" dirty="0" smtClean="0"/>
              <a:t> </a:t>
            </a:r>
            <a:r>
              <a:rPr lang="it-IT" dirty="0" err="1" smtClean="0"/>
              <a:t>Functions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6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67544" y="404664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>
                <a:ea typeface="Cambria Math"/>
              </a:rPr>
              <a:t>If</a:t>
            </a:r>
            <a:r>
              <a:rPr lang="it-IT" dirty="0" smtClean="0">
                <a:ea typeface="Cambria Math"/>
              </a:rPr>
              <a:t> </a:t>
            </a:r>
            <a:r>
              <a:rPr lang="it-IT" dirty="0" err="1" smtClean="0">
                <a:ea typeface="Cambria Math"/>
              </a:rPr>
              <a:t>we</a:t>
            </a:r>
            <a:r>
              <a:rPr lang="it-IT" dirty="0" smtClean="0">
                <a:ea typeface="Cambria Math"/>
              </a:rPr>
              <a:t> </a:t>
            </a:r>
            <a:r>
              <a:rPr lang="it-IT" dirty="0" err="1" smtClean="0">
                <a:ea typeface="Cambria Math"/>
              </a:rPr>
              <a:t>define</a:t>
            </a:r>
            <a:r>
              <a:rPr lang="it-IT" dirty="0" smtClean="0">
                <a:ea typeface="Cambria Math"/>
              </a:rPr>
              <a:t> the </a:t>
            </a:r>
            <a:r>
              <a:rPr lang="it-IT" dirty="0" err="1" smtClean="0">
                <a:ea typeface="Cambria Math"/>
              </a:rPr>
              <a:t>efficiency</a:t>
            </a:r>
            <a:r>
              <a:rPr lang="it-IT" dirty="0" smtClean="0">
                <a:ea typeface="Cambria Math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dirty="0">
              <a:ea typeface="Cambria Math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dirty="0" smtClean="0">
              <a:ea typeface="Cambria Math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dirty="0">
              <a:ea typeface="Cambria Math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dirty="0" smtClean="0">
              <a:ea typeface="Cambria Math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dirty="0">
              <a:ea typeface="Cambria Math"/>
            </a:endParaRPr>
          </a:p>
          <a:p>
            <a:r>
              <a:rPr lang="it-IT" dirty="0" smtClean="0">
                <a:ea typeface="Cambria Math"/>
              </a:rPr>
              <a:t>    </a:t>
            </a:r>
            <a:r>
              <a:rPr lang="it-IT" dirty="0" err="1" smtClean="0">
                <a:ea typeface="Cambria Math"/>
              </a:rPr>
              <a:t>we</a:t>
            </a:r>
            <a:r>
              <a:rPr lang="it-IT" dirty="0" smtClean="0">
                <a:ea typeface="Cambria Math"/>
              </a:rPr>
              <a:t> can compute the </a:t>
            </a:r>
            <a:r>
              <a:rPr lang="it-IT" dirty="0" err="1" smtClean="0">
                <a:ea typeface="Cambria Math"/>
              </a:rPr>
              <a:t>true</a:t>
            </a:r>
            <a:r>
              <a:rPr lang="it-IT" dirty="0" smtClean="0">
                <a:ea typeface="Cambria Math"/>
              </a:rPr>
              <a:t> </a:t>
            </a:r>
            <a:r>
              <a:rPr lang="it-IT" dirty="0" err="1" smtClean="0">
                <a:ea typeface="Cambria Math"/>
              </a:rPr>
              <a:t>spectrum</a:t>
            </a:r>
            <a:r>
              <a:rPr lang="it-IT" dirty="0" smtClean="0">
                <a:ea typeface="Cambria Math"/>
              </a:rPr>
              <a:t> with the </a:t>
            </a:r>
            <a:r>
              <a:rPr lang="it-IT" dirty="0" err="1" smtClean="0">
                <a:ea typeface="Cambria Math"/>
              </a:rPr>
              <a:t>unfolded</a:t>
            </a:r>
            <a:r>
              <a:rPr lang="it-IT" dirty="0" smtClean="0">
                <a:ea typeface="Cambria Math"/>
              </a:rPr>
              <a:t> data for </a:t>
            </a:r>
            <a:r>
              <a:rPr lang="it-IT" dirty="0" err="1" smtClean="0">
                <a:ea typeface="Cambria Math"/>
              </a:rPr>
              <a:t>each</a:t>
            </a:r>
            <a:r>
              <a:rPr lang="it-IT" dirty="0" smtClean="0">
                <a:ea typeface="Cambria Math"/>
              </a:rPr>
              <a:t> bin:</a:t>
            </a:r>
            <a:endParaRPr lang="it-IT" dirty="0">
              <a:ea typeface="Cambria Math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3557191" cy="859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5565466" cy="859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ttore 2 10"/>
          <p:cNvCxnSpPr/>
          <p:nvPr/>
        </p:nvCxnSpPr>
        <p:spPr>
          <a:xfrm flipH="1">
            <a:off x="6804248" y="2708920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7596622" y="2092150"/>
            <a:ext cx="1188132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Data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 flipH="1" flipV="1">
            <a:off x="5652120" y="3401729"/>
            <a:ext cx="936104" cy="3873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378120" y="4581128"/>
                <a:ext cx="7506248" cy="205799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it-IT" b="1" dirty="0" smtClean="0"/>
                  <a:t>Software Input</a:t>
                </a:r>
                <a:r>
                  <a:rPr lang="it-IT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Λ</m:t>
                    </m:r>
                    <m:r>
                      <a:rPr lang="it-IT" b="0" i="1" smtClean="0">
                        <a:latin typeface="Cambria Math"/>
                        <a:ea typeface="Cambria Math"/>
                      </a:rPr>
                      <m:t> − </m:t>
                    </m:r>
                  </m:oMath>
                </a14:m>
                <a:r>
                  <a:rPr lang="it-IT" dirty="0" smtClean="0"/>
                  <a:t>Migration/Smearing </a:t>
                </a:r>
                <a:r>
                  <a:rPr lang="it-IT" dirty="0"/>
                  <a:t>Matrix for </a:t>
                </a:r>
                <a:r>
                  <a:rPr lang="it-IT" dirty="0" smtClean="0"/>
                  <a:t>AMS from MC</a:t>
                </a:r>
                <a:endParaRPr lang="it-IT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𝑃</m:t>
                    </m:r>
                    <m:r>
                      <a:rPr lang="it-IT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it-IT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, </m:t>
                    </m:r>
                    <m:r>
                      <a:rPr lang="it-IT" i="1">
                        <a:latin typeface="Cambria Math"/>
                      </a:rPr>
                      <m:t>𝐼</m:t>
                    </m:r>
                  </m:oMath>
                </a14:m>
                <a:r>
                  <a:rPr lang="it-IT" dirty="0" smtClean="0"/>
                  <a:t>) - </a:t>
                </a:r>
                <a:r>
                  <a:rPr lang="it-IT" dirty="0" err="1" smtClean="0"/>
                  <a:t>Prior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calibrated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after</a:t>
                </a:r>
                <a:r>
                  <a:rPr lang="it-IT" dirty="0" smtClean="0"/>
                  <a:t> iterative </a:t>
                </a:r>
                <a:r>
                  <a:rPr lang="it-IT" dirty="0" err="1" smtClean="0"/>
                  <a:t>steps</a:t>
                </a:r>
                <a:r>
                  <a:rPr lang="it-IT" dirty="0" smtClean="0"/>
                  <a:t>, </a:t>
                </a:r>
                <a:r>
                  <a:rPr lang="it-IT" dirty="0" err="1" smtClean="0"/>
                  <a:t>using</a:t>
                </a:r>
                <a:r>
                  <a:rPr lang="it-IT" dirty="0" smtClean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t-IT" i="1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it-IT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 smtClean="0"/>
                  <a:t>estimator</a:t>
                </a:r>
                <a:endParaRPr lang="it-IT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𝑆</m:t>
                    </m:r>
                    <m:r>
                      <a:rPr lang="it-IT" b="0" i="1" smtClean="0">
                        <a:latin typeface="Cambria Math"/>
                      </a:rPr>
                      <m:t> − </m:t>
                    </m:r>
                  </m:oMath>
                </a14:m>
                <a:r>
                  <a:rPr lang="it-IT" dirty="0" err="1" smtClean="0"/>
                  <a:t>Smoothing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Function</a:t>
                </a:r>
                <a:r>
                  <a:rPr lang="it-IT" dirty="0" smtClean="0"/>
                  <a:t> -&gt; </a:t>
                </a:r>
                <a:r>
                  <a:rPr lang="it-IT" dirty="0" err="1" smtClean="0"/>
                  <a:t>exponential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regularization</a:t>
                </a:r>
                <a:endParaRPr lang="it-IT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𝑁</m:t>
                    </m:r>
                    <m:r>
                      <a:rPr lang="it-IT" b="0" i="1" smtClean="0">
                        <a:latin typeface="Cambria Math"/>
                      </a:rPr>
                      <m:t> − </m:t>
                    </m:r>
                  </m:oMath>
                </a14:m>
                <a:r>
                  <a:rPr lang="it-IT" dirty="0" err="1" smtClean="0"/>
                  <a:t>Number</a:t>
                </a:r>
                <a:r>
                  <a:rPr lang="it-IT" dirty="0" smtClean="0"/>
                  <a:t> </a:t>
                </a:r>
                <a:r>
                  <a:rPr lang="it-IT" dirty="0"/>
                  <a:t>of </a:t>
                </a:r>
                <a:r>
                  <a:rPr lang="it-IT" dirty="0" err="1" smtClean="0"/>
                  <a:t>iterations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after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which</a:t>
                </a:r>
                <a:r>
                  <a:rPr lang="it-IT" dirty="0" smtClean="0"/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𝑃</m:t>
                    </m:r>
                    <m:r>
                      <a:rPr lang="it-IT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it-IT" i="1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it-IT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it-IT" i="1">
                        <a:latin typeface="Cambria Math"/>
                      </a:rPr>
                      <m:t>, </m:t>
                    </m:r>
                    <m:r>
                      <a:rPr lang="it-IT" i="1">
                        <a:latin typeface="Cambria Math"/>
                      </a:rPr>
                      <m:t>𝐼</m:t>
                    </m:r>
                  </m:oMath>
                </a14:m>
                <a:r>
                  <a:rPr lang="it-IT" dirty="0"/>
                  <a:t>) </a:t>
                </a:r>
                <a:r>
                  <a:rPr lang="it-IT" dirty="0" smtClean="0"/>
                  <a:t> and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it-IT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dirty="0" smtClean="0"/>
                  <a:t> converge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/>
                            <a:ea typeface="Cambria Math"/>
                          </a:rPr>
                          <m:t>ℰ</m:t>
                        </m:r>
                      </m:e>
                      <m:sub>
                        <m:r>
                          <a:rPr lang="it-IT" b="0" i="1" smtClean="0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𝐶</m:t>
                            </m:r>
                          </m:e>
                        </m:d>
                        <m:r>
                          <a:rPr lang="it-IT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dirty="0" smtClean="0"/>
                  <a:t>- </a:t>
                </a:r>
                <a:r>
                  <a:rPr lang="it-IT" dirty="0" err="1" smtClean="0"/>
                  <a:t>Type</a:t>
                </a:r>
                <a:r>
                  <a:rPr lang="it-IT" dirty="0" smtClean="0"/>
                  <a:t> </a:t>
                </a:r>
                <a:r>
                  <a:rPr lang="it-IT" dirty="0"/>
                  <a:t>of </a:t>
                </a:r>
                <a:r>
                  <a:rPr lang="it-IT" dirty="0" err="1"/>
                  <a:t>error</a:t>
                </a:r>
                <a:r>
                  <a:rPr lang="it-IT" dirty="0"/>
                  <a:t> </a:t>
                </a:r>
                <a:r>
                  <a:rPr lang="it-IT" dirty="0" err="1" smtClean="0"/>
                  <a:t>calculation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associated</a:t>
                </a:r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20" y="4581128"/>
                <a:ext cx="7506248" cy="2057999"/>
              </a:xfrm>
              <a:prstGeom prst="rect">
                <a:avLst/>
              </a:prstGeom>
              <a:blipFill rotWithShape="1">
                <a:blip r:embed="rId4"/>
                <a:stretch>
                  <a:fillRect l="-486" t="-8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/>
          <p:cNvSpPr/>
          <p:nvPr/>
        </p:nvSpPr>
        <p:spPr>
          <a:xfrm>
            <a:off x="6588224" y="3529292"/>
            <a:ext cx="2232248" cy="12678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Posterior</a:t>
            </a:r>
            <a:r>
              <a:rPr lang="it-IT" dirty="0" smtClean="0"/>
              <a:t>/Inverse </a:t>
            </a: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 err="1" smtClean="0"/>
              <a:t>calculated</a:t>
            </a:r>
            <a:r>
              <a:rPr lang="it-IT" dirty="0" smtClean="0"/>
              <a:t> with </a:t>
            </a:r>
            <a:r>
              <a:rPr lang="it-IT" dirty="0" err="1" smtClean="0"/>
              <a:t>previous</a:t>
            </a:r>
            <a:r>
              <a:rPr lang="it-IT" dirty="0" smtClean="0"/>
              <a:t> </a:t>
            </a:r>
            <a:r>
              <a:rPr lang="it-IT" dirty="0" err="1" smtClean="0"/>
              <a:t>Bayes</a:t>
            </a:r>
            <a:r>
              <a:rPr lang="it-IT" dirty="0" smtClean="0"/>
              <a:t> </a:t>
            </a:r>
            <a:r>
              <a:rPr lang="it-IT" dirty="0" err="1" smtClean="0"/>
              <a:t>Theorem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flipH="1" flipV="1">
            <a:off x="4427985" y="3498050"/>
            <a:ext cx="216023" cy="581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825210" y="3997344"/>
            <a:ext cx="2121873" cy="799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Smearing</a:t>
            </a:r>
            <a:r>
              <a:rPr lang="it-IT" dirty="0" smtClean="0"/>
              <a:t>/</a:t>
            </a:r>
            <a:r>
              <a:rPr lang="it-IT" dirty="0" err="1" smtClean="0"/>
              <a:t>migration</a:t>
            </a:r>
            <a:r>
              <a:rPr lang="it-IT" dirty="0" smtClean="0"/>
              <a:t> </a:t>
            </a:r>
            <a:r>
              <a:rPr lang="it-IT" dirty="0" err="1" smtClean="0"/>
              <a:t>effect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59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Presentazione su schermo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Unfolding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Unfolding</dc:title>
  <dc:creator>nic</dc:creator>
  <cp:lastModifiedBy>nic</cp:lastModifiedBy>
  <cp:revision>1</cp:revision>
  <dcterms:created xsi:type="dcterms:W3CDTF">2012-11-06T18:55:52Z</dcterms:created>
  <dcterms:modified xsi:type="dcterms:W3CDTF">2012-11-06T18:55:59Z</dcterms:modified>
</cp:coreProperties>
</file>