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8" r:id="rId4"/>
    <p:sldId id="281" r:id="rId5"/>
    <p:sldId id="262" r:id="rId6"/>
    <p:sldId id="265" r:id="rId7"/>
    <p:sldId id="263" r:id="rId8"/>
    <p:sldId id="264" r:id="rId9"/>
    <p:sldId id="266" r:id="rId10"/>
    <p:sldId id="267" r:id="rId11"/>
    <p:sldId id="258" r:id="rId12"/>
    <p:sldId id="270" r:id="rId13"/>
    <p:sldId id="269" r:id="rId14"/>
    <p:sldId id="280" r:id="rId15"/>
    <p:sldId id="272" r:id="rId16"/>
    <p:sldId id="274" r:id="rId17"/>
    <p:sldId id="273" r:id="rId18"/>
    <p:sldId id="275" r:id="rId19"/>
    <p:sldId id="276" r:id="rId20"/>
    <p:sldId id="277" r:id="rId21"/>
    <p:sldId id="259" r:id="rId22"/>
    <p:sldId id="279" r:id="rId23"/>
    <p:sldId id="260" r:id="rId24"/>
    <p:sldId id="26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>
        <p:scale>
          <a:sx n="80" d="100"/>
          <a:sy n="80" d="100"/>
        </p:scale>
        <p:origin x="-9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04/03/2012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yname@lxplus.cern.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yname@lxplus.cern.c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it-IT" dirty="0" smtClean="0"/>
              <a:t>Open </a:t>
            </a:r>
            <a:r>
              <a:rPr lang="it-IT" dirty="0" err="1" smtClean="0"/>
              <a:t>Fronts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6400800" cy="25922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MonteCarlo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Fluxes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analysis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Antip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software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Unfolding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Rootfiles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filtering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e/p TOF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selection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9" y="1139529"/>
            <a:ext cx="6706663" cy="535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76" y="315672"/>
            <a:ext cx="3636016" cy="86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15816" y="980728"/>
            <a:ext cx="216024" cy="20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destra 1"/>
          <p:cNvSpPr/>
          <p:nvPr/>
        </p:nvSpPr>
        <p:spPr>
          <a:xfrm rot="11967045">
            <a:off x="5634290" y="4098893"/>
            <a:ext cx="1164697" cy="31638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818430" y="4189343"/>
            <a:ext cx="1644631" cy="580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Higher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</a:t>
            </a:r>
            <a:r>
              <a:rPr lang="it-IT" sz="1600" dirty="0" err="1" smtClean="0"/>
              <a:t>antiprotons</a:t>
            </a:r>
            <a:r>
              <a:rPr lang="it-IT" sz="1600" dirty="0" smtClean="0"/>
              <a:t> </a:t>
            </a:r>
            <a:r>
              <a:rPr lang="it-IT" sz="1600" dirty="0" err="1" smtClean="0"/>
              <a:t>one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4238883" y="5792688"/>
            <a:ext cx="2287959" cy="50405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90914" y="779973"/>
            <a:ext cx="112344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b="1" dirty="0" smtClean="0"/>
              <a:t>200 </a:t>
            </a:r>
            <a:r>
              <a:rPr lang="it-IT" sz="1400" b="1" dirty="0" err="1" smtClean="0"/>
              <a:t>rootfiles</a:t>
            </a:r>
            <a:endParaRPr lang="it-IT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6200475" y="1179410"/>
                <a:ext cx="1281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it-IT" sz="1600" b="0" i="1" smtClean="0">
                          <a:latin typeface="Cambria Math"/>
                        </a:rPr>
                        <m:t>𝑝𝑟𝑜𝑡𝑜𝑛𝑠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75" y="1179410"/>
                <a:ext cx="128105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6200475" y="1981925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/>
                        </a:rPr>
                        <m:t>&lt;</m:t>
                      </m:r>
                      <m:r>
                        <a:rPr lang="it-IT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75" y="1981925"/>
                <a:ext cx="55585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6282870" y="2479400"/>
            <a:ext cx="1406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10 </a:t>
            </a:r>
            <a:r>
              <a:rPr lang="it-IT" sz="1600" i="1" dirty="0" err="1" smtClean="0"/>
              <a:t>antiprotons</a:t>
            </a:r>
            <a:endParaRPr lang="it-IT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6202463" y="3850788"/>
                <a:ext cx="15118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latin typeface="Cambria Math"/>
                        </a:rPr>
                        <m:t>  </m:t>
                      </m:r>
                      <m:r>
                        <a:rPr lang="it-IT" sz="1600" b="0" i="1" smtClean="0">
                          <a:latin typeface="Cambria Math"/>
                        </a:rPr>
                        <m:t>𝑒𝑙𝑒𝑐𝑡𝑟𝑜𝑛𝑠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463" y="3850788"/>
                <a:ext cx="151188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6056893" y="4477675"/>
            <a:ext cx="11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    10 </a:t>
            </a:r>
          </a:p>
          <a:p>
            <a:r>
              <a:rPr lang="it-IT" sz="1600" i="1" dirty="0" err="1" smtClean="0"/>
              <a:t>positrons</a:t>
            </a:r>
            <a:endParaRPr lang="it-IT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7417453" y="747467"/>
                <a:ext cx="1504901" cy="3931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 smtClean="0"/>
                  <a:t>With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t-IT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sz="1400" dirty="0" smtClean="0"/>
                  <a:t>AMS </a:t>
                </a:r>
                <a:r>
                  <a:rPr lang="it-IT" sz="1400" dirty="0" err="1" smtClean="0"/>
                  <a:t>acceptance</a:t>
                </a:r>
                <a:r>
                  <a:rPr lang="it-IT" sz="1400" dirty="0" smtClean="0"/>
                  <a:t> </a:t>
                </a:r>
                <a:r>
                  <a:rPr lang="it-IT" sz="1400" dirty="0" err="1" smtClean="0"/>
                  <a:t>factor</a:t>
                </a:r>
                <a:endParaRPr lang="it-IT" sz="14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453" y="747467"/>
                <a:ext cx="1504901" cy="393102"/>
              </a:xfrm>
              <a:prstGeom prst="rect">
                <a:avLst/>
              </a:prstGeom>
              <a:blipFill rotWithShape="1">
                <a:blip r:embed="rId7"/>
                <a:stretch>
                  <a:fillRect t="-13235" b="-26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7792490" y="1177183"/>
                <a:ext cx="643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  10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90" y="1177183"/>
                <a:ext cx="64363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840036" y="2479400"/>
                <a:ext cx="479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/>
                        </a:rPr>
                        <m:t>   1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036" y="2479400"/>
                <a:ext cx="47961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7792490" y="3817029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/>
                        </a:rPr>
                        <m:t>   10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90" y="3817029"/>
                <a:ext cx="59343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7896942" y="4758666"/>
                <a:ext cx="4347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/>
                        </a:rPr>
                        <m:t>  1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942" y="4758666"/>
                <a:ext cx="434734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/>
          <p:cNvCxnSpPr/>
          <p:nvPr/>
        </p:nvCxnSpPr>
        <p:spPr>
          <a:xfrm flipV="1">
            <a:off x="7466948" y="1346460"/>
            <a:ext cx="445692" cy="4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7619348" y="2670542"/>
            <a:ext cx="445692" cy="4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7569644" y="4015610"/>
            <a:ext cx="445692" cy="4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7092280" y="4920295"/>
            <a:ext cx="972760" cy="7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9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Antip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1237" y="1340768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Software LOGIC</a:t>
            </a:r>
            <a:r>
              <a:rPr lang="it-IT" dirty="0"/>
              <a:t>: </a:t>
            </a:r>
            <a:r>
              <a:rPr lang="it-IT" dirty="0" smtClean="0"/>
              <a:t> </a:t>
            </a:r>
            <a:r>
              <a:rPr lang="it-IT" b="1" i="1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Minimum </a:t>
            </a:r>
            <a:r>
              <a:rPr lang="it-IT" dirty="0" err="1"/>
              <a:t>Bias</a:t>
            </a:r>
            <a:r>
              <a:rPr lang="it-IT" dirty="0"/>
              <a:t> -&gt; Golden </a:t>
            </a:r>
            <a:r>
              <a:rPr lang="it-IT" dirty="0" err="1"/>
              <a:t>Cuts</a:t>
            </a:r>
            <a:r>
              <a:rPr lang="it-IT" dirty="0"/>
              <a:t> </a:t>
            </a:r>
          </a:p>
          <a:p>
            <a:r>
              <a:rPr lang="it-IT" b="1" i="1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Golden </a:t>
            </a:r>
            <a:r>
              <a:rPr lang="it-IT" dirty="0" err="1"/>
              <a:t>Cuts</a:t>
            </a:r>
            <a:r>
              <a:rPr lang="it-IT" dirty="0"/>
              <a:t> (and ECAL minimum/</a:t>
            </a:r>
            <a:r>
              <a:rPr lang="it-IT" dirty="0" err="1"/>
              <a:t>golden</a:t>
            </a:r>
            <a:r>
              <a:rPr lang="it-IT" dirty="0"/>
              <a:t>) -&gt;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smtClean="0"/>
              <a:t>CUTS: </a:t>
            </a:r>
          </a:p>
          <a:p>
            <a:r>
              <a:rPr lang="en-US" dirty="0" smtClean="0"/>
              <a:t>Correct </a:t>
            </a:r>
            <a:r>
              <a:rPr lang="en-US" dirty="0"/>
              <a:t>sign </a:t>
            </a:r>
            <a:r>
              <a:rPr lang="en-US" dirty="0" smtClean="0"/>
              <a:t>for momentum, rigidity </a:t>
            </a:r>
            <a:r>
              <a:rPr lang="en-US" dirty="0"/>
              <a:t>and charge &amp;&amp; E/p Ratio &amp;&amp; MIP &amp;&amp; Rigidity </a:t>
            </a:r>
            <a:r>
              <a:rPr lang="en-US" dirty="0" smtClean="0"/>
              <a:t>Asymmetry</a:t>
            </a:r>
          </a:p>
          <a:p>
            <a:r>
              <a:rPr lang="en-US" b="1" i="1" dirty="0" smtClean="0"/>
              <a:t>if</a:t>
            </a:r>
            <a:r>
              <a:rPr lang="en-US" dirty="0" smtClean="0"/>
              <a:t> particle cuts -&gt; </a:t>
            </a:r>
            <a:r>
              <a:rPr lang="it-IT" dirty="0" smtClean="0"/>
              <a:t>SUBCUTS in </a:t>
            </a:r>
            <a:r>
              <a:rPr lang="it-IT" dirty="0" err="1" smtClean="0"/>
              <a:t>function</a:t>
            </a:r>
            <a:r>
              <a:rPr lang="it-IT" dirty="0" smtClean="0"/>
              <a:t> of </a:t>
            </a:r>
            <a:r>
              <a:rPr lang="it-IT" dirty="0" err="1" smtClean="0"/>
              <a:t>Kinetic</a:t>
            </a:r>
            <a:r>
              <a:rPr lang="it-IT" dirty="0" smtClean="0"/>
              <a:t> Energy: </a:t>
            </a:r>
            <a:r>
              <a:rPr lang="it-IT" dirty="0"/>
              <a:t>ECAL BDT </a:t>
            </a:r>
            <a:r>
              <a:rPr lang="it-IT" dirty="0" smtClean="0"/>
              <a:t>&amp;&amp; </a:t>
            </a:r>
            <a:r>
              <a:rPr lang="it-IT" dirty="0"/>
              <a:t>TRD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err="1"/>
              <a:t>lepton-hadron</a:t>
            </a:r>
            <a:r>
              <a:rPr lang="it-IT" dirty="0"/>
              <a:t> </a:t>
            </a:r>
            <a:r>
              <a:rPr lang="it-IT" dirty="0" err="1" smtClean="0"/>
              <a:t>separation</a:t>
            </a:r>
            <a:r>
              <a:rPr lang="it-IT" dirty="0" smtClean="0"/>
              <a:t>, for T &lt; 100 </a:t>
            </a:r>
            <a:r>
              <a:rPr lang="it-IT" dirty="0" err="1" smtClean="0"/>
              <a:t>GeV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1"/>
          <a:stretch/>
        </p:blipFill>
        <p:spPr bwMode="auto">
          <a:xfrm>
            <a:off x="196420" y="4277717"/>
            <a:ext cx="8544472" cy="20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5436096" y="5031669"/>
            <a:ext cx="1332148" cy="917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092280" y="4221088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Tracker</a:t>
            </a:r>
            <a:r>
              <a:rPr lang="it-IT" dirty="0" smtClean="0"/>
              <a:t> Mode</a:t>
            </a:r>
            <a:endParaRPr lang="it-IT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" b="93782"/>
          <a:stretch/>
        </p:blipFill>
        <p:spPr bwMode="auto">
          <a:xfrm>
            <a:off x="206562" y="3981134"/>
            <a:ext cx="8392072" cy="20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8" y="3776318"/>
            <a:ext cx="3865240" cy="2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8" y="3501326"/>
            <a:ext cx="3693790" cy="2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6562" y="2944591"/>
            <a:ext cx="3817188" cy="58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New </a:t>
            </a:r>
            <a:r>
              <a:rPr lang="it-IT" sz="3200" dirty="0" err="1" smtClean="0"/>
              <a:t>Stuff</a:t>
            </a:r>
            <a:endParaRPr lang="it-IT" sz="3200" dirty="0"/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319818" y="4221088"/>
            <a:ext cx="2091942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251775" y="4869160"/>
            <a:ext cx="1914938" cy="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4185058" y="3533583"/>
            <a:ext cx="2025124" cy="1407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394347" y="3023981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ym typeface="Mathematica1"/>
              </a:rPr>
              <a:t></a:t>
            </a:r>
            <a:r>
              <a:rPr lang="it-IT" dirty="0" err="1" smtClean="0">
                <a:sym typeface="Mathematica1"/>
              </a:rPr>
              <a:t>Lorentz</a:t>
            </a:r>
            <a:r>
              <a:rPr lang="it-IT" dirty="0" smtClean="0">
                <a:sym typeface="Mathematica1"/>
              </a:rPr>
              <a:t>  </a:t>
            </a:r>
            <a:r>
              <a:rPr lang="it-IT" dirty="0" err="1" smtClean="0">
                <a:sym typeface="Mathematica1"/>
              </a:rPr>
              <a:t>calculation</a:t>
            </a:r>
            <a:r>
              <a:rPr lang="it-IT" dirty="0" smtClean="0">
                <a:sym typeface="Mathematica1"/>
              </a:rPr>
              <a:t> </a:t>
            </a:r>
            <a:r>
              <a:rPr lang="it-IT" dirty="0" err="1" smtClean="0">
                <a:sym typeface="Mathematica1"/>
              </a:rPr>
              <a:t>without</a:t>
            </a:r>
            <a:r>
              <a:rPr lang="it-IT" dirty="0" smtClean="0">
                <a:sym typeface="Mathematica1"/>
              </a:rPr>
              <a:t> beta</a:t>
            </a:r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3220038" y="4242810"/>
            <a:ext cx="648072" cy="29288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3220038" y="3457132"/>
            <a:ext cx="648072" cy="29288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0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2" y="2611832"/>
            <a:ext cx="879285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5436096" y="3717032"/>
            <a:ext cx="1440160" cy="1962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862777" y="3383749"/>
            <a:ext cx="2054790" cy="95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rigidity</a:t>
            </a:r>
            <a:r>
              <a:rPr lang="it-IT" dirty="0" smtClean="0"/>
              <a:t> for </a:t>
            </a:r>
            <a:r>
              <a:rPr lang="it-IT" dirty="0" err="1" smtClean="0"/>
              <a:t>low</a:t>
            </a:r>
            <a:r>
              <a:rPr lang="it-IT" dirty="0" smtClean="0"/>
              <a:t> and high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7" y="188641"/>
            <a:ext cx="8853517" cy="180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9043"/>
            <a:ext cx="4188519" cy="57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755576" y="2611832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55576" y="4293096"/>
            <a:ext cx="22322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55576" y="76470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758225" y="3861048"/>
            <a:ext cx="3865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rentesi graffa aperta 11"/>
          <p:cNvSpPr/>
          <p:nvPr/>
        </p:nvSpPr>
        <p:spPr>
          <a:xfrm>
            <a:off x="539552" y="2611832"/>
            <a:ext cx="72008" cy="124921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 rot="4759896">
            <a:off x="6245396" y="1321848"/>
            <a:ext cx="630040" cy="252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alligned</a:t>
            </a:r>
            <a:r>
              <a:rPr lang="it-IT" sz="1600" dirty="0" smtClean="0"/>
              <a:t> </a:t>
            </a:r>
            <a:r>
              <a:rPr lang="it-IT" sz="1600" dirty="0" err="1" smtClean="0"/>
              <a:t>momentum</a:t>
            </a:r>
            <a:r>
              <a:rPr lang="it-IT" sz="1600" dirty="0" smtClean="0"/>
              <a:t> from Perugia (</a:t>
            </a:r>
            <a:r>
              <a:rPr lang="it-IT" sz="1600" dirty="0" err="1" smtClean="0"/>
              <a:t>doesn’t</a:t>
            </a:r>
            <a:r>
              <a:rPr lang="it-IT" sz="1600" dirty="0" smtClean="0"/>
              <a:t> work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3203848" y="2124524"/>
            <a:ext cx="8004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623575" y="767408"/>
            <a:ext cx="4293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11560" y="1268760"/>
            <a:ext cx="8136904" cy="72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472597" y="1484783"/>
            <a:ext cx="2054790" cy="5542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Low</a:t>
            </a:r>
            <a:r>
              <a:rPr lang="it-IT" dirty="0" smtClean="0"/>
              <a:t> Energy </a:t>
            </a:r>
            <a:r>
              <a:rPr lang="it-IT" dirty="0" err="1" smtClean="0"/>
              <a:t>momentum</a:t>
            </a:r>
            <a:endParaRPr lang="it-IT" dirty="0"/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4004320" y="2933328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3141379" y="4324466"/>
            <a:ext cx="862941" cy="1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4211960" y="4241199"/>
            <a:ext cx="1728192" cy="457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High Energy </a:t>
            </a:r>
            <a:r>
              <a:rPr lang="it-IT" dirty="0" err="1" smtClean="0"/>
              <a:t>momentum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26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6" y="548680"/>
            <a:ext cx="8699004" cy="173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" y="2668128"/>
            <a:ext cx="8915078" cy="415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4283968" y="4221088"/>
            <a:ext cx="25202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876256" y="3933055"/>
            <a:ext cx="1800200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Rigidity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algorithms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4283968" y="3007047"/>
            <a:ext cx="2520280" cy="52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7092280" y="2719015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Energy MIP </a:t>
            </a:r>
            <a:r>
              <a:rPr lang="it-IT" dirty="0" err="1" smtClean="0"/>
              <a:t>Condition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4283968" y="620688"/>
            <a:ext cx="2520280" cy="52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7092280" y="332656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E/p </a:t>
            </a:r>
            <a:r>
              <a:rPr lang="it-IT" dirty="0" err="1" smtClean="0"/>
              <a:t>cut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8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Live Time</a:t>
            </a:r>
            <a:endParaRPr lang="it-IT" dirty="0"/>
          </a:p>
        </p:txBody>
      </p:sp>
      <p:pic>
        <p:nvPicPr>
          <p:cNvPr id="1026" name="Picture 2" descr="C:\Users\nic\Documents\AMS\Mappa live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72598" cy="43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4664"/>
            <a:ext cx="7540155" cy="564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>
          <a:xfrm flipV="1">
            <a:off x="4821783" y="3645024"/>
            <a:ext cx="104636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6012160" y="2924944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Acceptance</a:t>
            </a:r>
            <a:r>
              <a:rPr lang="it-IT" dirty="0" smtClean="0"/>
              <a:t> and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12060" y="3308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With ECAL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4355976" y="5085184"/>
            <a:ext cx="34563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61959" y="4950564"/>
            <a:ext cx="17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protons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7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78763" cy="624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arentesi quadra chiusa 2"/>
          <p:cNvSpPr/>
          <p:nvPr/>
        </p:nvSpPr>
        <p:spPr>
          <a:xfrm>
            <a:off x="1547664" y="1124744"/>
            <a:ext cx="216024" cy="72008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76632" y="132748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One</a:t>
            </a:r>
            <a:r>
              <a:rPr lang="it-IT" sz="1600" dirty="0" smtClean="0"/>
              <a:t> </a:t>
            </a:r>
            <a:r>
              <a:rPr lang="it-IT" sz="1600" dirty="0" err="1" smtClean="0"/>
              <a:t>order</a:t>
            </a:r>
            <a:r>
              <a:rPr lang="it-IT" sz="1600" dirty="0" smtClean="0"/>
              <a:t> of </a:t>
            </a:r>
            <a:r>
              <a:rPr lang="it-IT" sz="1600" dirty="0" err="1" smtClean="0"/>
              <a:t>magnitude</a:t>
            </a:r>
            <a:r>
              <a:rPr lang="it-IT" sz="1600" dirty="0" smtClean="0"/>
              <a:t> of </a:t>
            </a:r>
            <a:r>
              <a:rPr lang="it-IT" sz="1600" dirty="0" err="1" smtClean="0"/>
              <a:t>difference</a:t>
            </a:r>
            <a:r>
              <a:rPr lang="it-IT" sz="1600" dirty="0" smtClean="0"/>
              <a:t>, </a:t>
            </a:r>
            <a:r>
              <a:rPr lang="it-IT" sz="1600" dirty="0" err="1" smtClean="0"/>
              <a:t>respect</a:t>
            </a:r>
            <a:r>
              <a:rPr lang="it-IT" sz="1600" dirty="0" smtClean="0"/>
              <a:t> to ECAL </a:t>
            </a:r>
            <a:r>
              <a:rPr lang="it-IT" sz="1600" dirty="0" err="1" smtClean="0"/>
              <a:t>one</a:t>
            </a:r>
            <a:endParaRPr lang="it-IT" sz="1600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4644008" y="3645024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6028259" y="2881057"/>
            <a:ext cx="1856109" cy="7639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We</a:t>
            </a:r>
            <a:r>
              <a:rPr lang="it-IT" sz="1600" dirty="0" smtClean="0"/>
              <a:t> </a:t>
            </a:r>
            <a:r>
              <a:rPr lang="it-IT" sz="1600" dirty="0" err="1" smtClean="0"/>
              <a:t>should</a:t>
            </a:r>
            <a:r>
              <a:rPr lang="it-IT" sz="1600" dirty="0" smtClean="0"/>
              <a:t> </a:t>
            </a:r>
            <a:r>
              <a:rPr lang="it-IT" sz="1600" dirty="0" err="1" smtClean="0"/>
              <a:t>have</a:t>
            </a:r>
            <a:r>
              <a:rPr lang="it-IT" sz="1600" dirty="0" smtClean="0"/>
              <a:t>  to use the </a:t>
            </a:r>
            <a:r>
              <a:rPr lang="it-IT" sz="1600" dirty="0" err="1" smtClean="0"/>
              <a:t>same</a:t>
            </a:r>
            <a:r>
              <a:rPr lang="it-IT" sz="1600" dirty="0" smtClean="0"/>
              <a:t> </a:t>
            </a:r>
            <a:r>
              <a:rPr lang="it-IT" sz="1600" dirty="0" err="1" smtClean="0"/>
              <a:t>momentum</a:t>
            </a:r>
            <a:endParaRPr lang="it-IT" sz="1600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1259632" y="1052736"/>
            <a:ext cx="1224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627784" y="791126"/>
            <a:ext cx="290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Two</a:t>
            </a:r>
            <a:r>
              <a:rPr lang="it-IT" sz="1400" dirty="0" smtClean="0"/>
              <a:t> </a:t>
            </a:r>
            <a:r>
              <a:rPr lang="it-IT" sz="1400" dirty="0" err="1" smtClean="0"/>
              <a:t>order</a:t>
            </a:r>
            <a:r>
              <a:rPr lang="it-IT" sz="1400" dirty="0" smtClean="0"/>
              <a:t> under the </a:t>
            </a:r>
            <a:r>
              <a:rPr lang="it-IT" sz="1400" dirty="0" err="1" smtClean="0"/>
              <a:t>expected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(</a:t>
            </a:r>
            <a:r>
              <a:rPr lang="it-IT" sz="1400" dirty="0" err="1" smtClean="0"/>
              <a:t>see</a:t>
            </a:r>
            <a:r>
              <a:rPr lang="it-IT" sz="1400" dirty="0" smtClean="0"/>
              <a:t> </a:t>
            </a:r>
            <a:r>
              <a:rPr lang="it-IT" sz="1400" dirty="0" err="1" smtClean="0"/>
              <a:t>table</a:t>
            </a:r>
            <a:r>
              <a:rPr lang="it-IT" sz="1400" dirty="0" smtClean="0"/>
              <a:t> </a:t>
            </a:r>
            <a:r>
              <a:rPr lang="it-IT" sz="1400" dirty="0" err="1" smtClean="0"/>
              <a:t>without</a:t>
            </a:r>
            <a:r>
              <a:rPr lang="it-IT" sz="1400" dirty="0" smtClean="0"/>
              <a:t> </a:t>
            </a:r>
            <a:r>
              <a:rPr lang="it-IT" sz="1400" dirty="0" err="1" smtClean="0"/>
              <a:t>acceptance</a:t>
            </a:r>
            <a:r>
              <a:rPr lang="it-IT" sz="1400" dirty="0" smtClean="0"/>
              <a:t> </a:t>
            </a:r>
            <a:r>
              <a:rPr lang="it-IT" sz="1400" dirty="0" err="1" smtClean="0"/>
              <a:t>factor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826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9939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92080" y="4046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With ECAL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5220072" y="2636912"/>
            <a:ext cx="1584176" cy="958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Misleading</a:t>
            </a:r>
            <a:r>
              <a:rPr lang="it-IT" dirty="0" smtClean="0"/>
              <a:t> </a:t>
            </a:r>
            <a:r>
              <a:rPr lang="it-IT" dirty="0" err="1" smtClean="0"/>
              <a:t>bump</a:t>
            </a:r>
            <a:r>
              <a:rPr lang="it-IT" dirty="0" smtClean="0"/>
              <a:t> @ 100 </a:t>
            </a:r>
            <a:r>
              <a:rPr lang="it-IT" dirty="0" err="1"/>
              <a:t>G</a:t>
            </a:r>
            <a:r>
              <a:rPr lang="it-IT" dirty="0" err="1" smtClean="0"/>
              <a:t>eV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644008" y="3032956"/>
            <a:ext cx="576064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35265" cy="588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>
            <a:stCxn id="5" idx="1"/>
          </p:cNvCxnSpPr>
          <p:nvPr/>
        </p:nvCxnSpPr>
        <p:spPr>
          <a:xfrm flipH="1">
            <a:off x="1703969" y="2214549"/>
            <a:ext cx="635782" cy="422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2339751" y="1684175"/>
            <a:ext cx="2448272" cy="106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100 </a:t>
            </a:r>
            <a:r>
              <a:rPr lang="it-IT" dirty="0" err="1" smtClean="0"/>
              <a:t>antip</a:t>
            </a:r>
            <a:r>
              <a:rPr lang="it-IT" dirty="0" smtClean="0"/>
              <a:t> @ 10 </a:t>
            </a:r>
            <a:r>
              <a:rPr lang="it-IT" dirty="0" err="1" smtClean="0"/>
              <a:t>GeV</a:t>
            </a:r>
            <a:r>
              <a:rPr lang="it-IT" dirty="0" smtClean="0"/>
              <a:t> versus 1000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6588224" y="1229722"/>
            <a:ext cx="18865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Parentesi graffa chiusa 7"/>
          <p:cNvSpPr/>
          <p:nvPr/>
        </p:nvSpPr>
        <p:spPr>
          <a:xfrm rot="16200000">
            <a:off x="5595427" y="1632396"/>
            <a:ext cx="1008112" cy="3233168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644008" y="2080219"/>
                <a:ext cx="3240360" cy="82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 100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𝑎𝑛𝑡𝑖𝑝𝑟𝑜𝑡𝑜𝑛𝑠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𝑏𝑒𝑦𝑜𝑛𝑑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it-IT" sz="1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100 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𝐺𝑒𝑉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: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𝑚𝑜𝑟𝑒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𝑡h𝑎𝑛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𝑒𝑥𝑝𝑒𝑐𝑡𝑒𝑑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𝑒𝑙𝑒𝑐𝑡𝑟𝑜𝑛𝑠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𝑏𝑎𝑐𝑘𝑔𝑟𝑜𝑢𝑛𝑑</m:t>
                      </m:r>
                      <m:r>
                        <a:rPr lang="it-IT" sz="1600" b="0" i="1" smtClean="0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080219"/>
                <a:ext cx="3240360" cy="825354"/>
              </a:xfrm>
              <a:prstGeom prst="rect">
                <a:avLst/>
              </a:prstGeom>
              <a:blipFill rotWithShape="1"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1703968" y="3937702"/>
            <a:ext cx="12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88262" y="3753036"/>
            <a:ext cx="14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 smtClean="0"/>
              <a:t>order</a:t>
            </a:r>
            <a:r>
              <a:rPr lang="it-IT" dirty="0" smtClean="0"/>
              <a:t> more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57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663458" cy="584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arentesi quadra chiusa 3"/>
          <p:cNvSpPr/>
          <p:nvPr/>
        </p:nvSpPr>
        <p:spPr>
          <a:xfrm>
            <a:off x="2008977" y="1349479"/>
            <a:ext cx="216024" cy="72008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303905" y="141713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One</a:t>
            </a:r>
            <a:r>
              <a:rPr lang="it-IT" sz="1600" dirty="0" smtClean="0"/>
              <a:t> </a:t>
            </a:r>
            <a:r>
              <a:rPr lang="it-IT" sz="1600" dirty="0" err="1" smtClean="0"/>
              <a:t>order</a:t>
            </a:r>
            <a:r>
              <a:rPr lang="it-IT" sz="1600" dirty="0" smtClean="0"/>
              <a:t> of </a:t>
            </a:r>
            <a:r>
              <a:rPr lang="it-IT" sz="1600" dirty="0" err="1" smtClean="0"/>
              <a:t>magnitude</a:t>
            </a:r>
            <a:r>
              <a:rPr lang="it-IT" sz="1600" dirty="0" smtClean="0"/>
              <a:t> </a:t>
            </a:r>
            <a:r>
              <a:rPr lang="it-IT" sz="1600" dirty="0" err="1" smtClean="0"/>
              <a:t>less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</a:t>
            </a:r>
            <a:r>
              <a:rPr lang="it-IT" sz="1600" dirty="0" err="1" smtClean="0"/>
              <a:t>protons</a:t>
            </a:r>
            <a:r>
              <a:rPr lang="it-IT" sz="1600" dirty="0" smtClean="0"/>
              <a:t> </a:t>
            </a:r>
            <a:r>
              <a:rPr lang="it-IT" sz="1600" dirty="0" err="1" smtClean="0"/>
              <a:t>without</a:t>
            </a:r>
            <a:r>
              <a:rPr lang="it-IT" sz="1600" dirty="0" smtClean="0"/>
              <a:t> </a:t>
            </a:r>
            <a:r>
              <a:rPr lang="it-IT" sz="1600" dirty="0" err="1" smtClean="0"/>
              <a:t>any</a:t>
            </a:r>
            <a:r>
              <a:rPr lang="it-IT" sz="1600" dirty="0" smtClean="0"/>
              <a:t> </a:t>
            </a:r>
            <a:r>
              <a:rPr lang="it-IT" sz="1600" dirty="0" err="1" smtClean="0"/>
              <a:t>condition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052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MC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79512" y="1556792"/>
            <a:ext cx="91283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OPENCLOSE=3 </a:t>
            </a:r>
            <a:r>
              <a:rPr lang="en-US" dirty="0"/>
              <a:t>                             //usually 3 (or 0):  0/1/2/3 = </a:t>
            </a:r>
            <a:r>
              <a:rPr lang="en-US" b="1" dirty="0" err="1"/>
              <a:t>cern</a:t>
            </a:r>
            <a:r>
              <a:rPr lang="en-US" dirty="0"/>
              <a:t>/</a:t>
            </a:r>
            <a:r>
              <a:rPr lang="en-US" dirty="0" err="1"/>
              <a:t>notcern</a:t>
            </a:r>
            <a:r>
              <a:rPr lang="en-US" dirty="0"/>
              <a:t>/all/</a:t>
            </a:r>
            <a:r>
              <a:rPr lang="en-US" b="1" dirty="0"/>
              <a:t> spec cite</a:t>
            </a:r>
            <a:endParaRPr lang="it-IT" dirty="0"/>
          </a:p>
          <a:p>
            <a:r>
              <a:rPr lang="en-US" sz="1600" dirty="0" smtClean="0"/>
              <a:t>PART=15</a:t>
            </a:r>
            <a:r>
              <a:rPr lang="en-US" sz="1600" dirty="0"/>
              <a:t>	          </a:t>
            </a:r>
            <a:r>
              <a:rPr lang="en-US" sz="1600" dirty="0" smtClean="0"/>
              <a:t>         </a:t>
            </a:r>
            <a:r>
              <a:rPr lang="en-US" sz="1600" dirty="0"/>
              <a:t>//particle id -  1:photon,  2:positron,  3:electron,  5:mu+,  14:proton,  </a:t>
            </a:r>
            <a:r>
              <a:rPr lang="en-US" sz="1600" dirty="0" smtClean="0"/>
              <a:t>15:antiproton</a:t>
            </a:r>
            <a:r>
              <a:rPr lang="en-US" sz="1600" dirty="0"/>
              <a:t>,  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                                         47:He(4</a:t>
            </a:r>
            <a:r>
              <a:rPr lang="en-US" sz="1600" dirty="0"/>
              <a:t>),  49:He3,  64:Be9,   67:Ca(12), 114:Be10 …etc…</a:t>
            </a:r>
            <a:endParaRPr lang="it-IT" sz="1600" dirty="0"/>
          </a:p>
          <a:p>
            <a:r>
              <a:rPr lang="en-US" sz="1600" dirty="0"/>
              <a:t>PMIN=0.5                                    // minimum momentum in </a:t>
            </a:r>
            <a:r>
              <a:rPr lang="en-US" sz="1600" dirty="0" err="1"/>
              <a:t>GeV</a:t>
            </a:r>
            <a:endParaRPr lang="it-IT" sz="1600" dirty="0"/>
          </a:p>
          <a:p>
            <a:r>
              <a:rPr lang="en-US" sz="1600" dirty="0"/>
              <a:t>PMAX=10.		           //maximum momentum in </a:t>
            </a:r>
            <a:r>
              <a:rPr lang="en-US" sz="1600" dirty="0" err="1"/>
              <a:t>GeV</a:t>
            </a:r>
            <a:r>
              <a:rPr lang="en-US" sz="1600" dirty="0"/>
              <a:t> (&lt;8000)</a:t>
            </a:r>
            <a:endParaRPr lang="it-IT" sz="1600" dirty="0"/>
          </a:p>
          <a:p>
            <a:r>
              <a:rPr lang="en-US" sz="1600" dirty="0"/>
              <a:t>TIMBEG=20102011	          // GMT time begin (Fri, 21 Aug 1970 15:53:31)</a:t>
            </a:r>
            <a:endParaRPr lang="it-IT" sz="1600" dirty="0"/>
          </a:p>
          <a:p>
            <a:r>
              <a:rPr lang="en-US" sz="1600" dirty="0"/>
              <a:t>TIMEND=31122019	 //GMT time end (Sun, 27 Dec 1970 05:00:19) – </a:t>
            </a:r>
            <a:r>
              <a:rPr lang="en-US" sz="1600" i="1" dirty="0"/>
              <a:t>past history range for MC </a:t>
            </a:r>
            <a:r>
              <a:rPr lang="en-US" sz="1600" i="1" dirty="0" err="1"/>
              <a:t>rootfiles</a:t>
            </a:r>
            <a:r>
              <a:rPr lang="en-US" sz="1600" dirty="0"/>
              <a:t> – don’t touch</a:t>
            </a:r>
            <a:endParaRPr lang="it-IT" sz="1600" dirty="0"/>
          </a:p>
          <a:p>
            <a:r>
              <a:rPr lang="en-US" dirty="0">
                <a:solidFill>
                  <a:srgbClr val="FF0000"/>
                </a:solidFill>
              </a:rPr>
              <a:t>TOTALEVENTS=10000000</a:t>
            </a:r>
            <a:r>
              <a:rPr lang="en-US" dirty="0"/>
              <a:t>       //from 10 millions to 10 billions  (Trigger events)</a:t>
            </a:r>
            <a:endParaRPr lang="it-IT" dirty="0"/>
          </a:p>
          <a:p>
            <a:r>
              <a:rPr lang="en-US" dirty="0">
                <a:solidFill>
                  <a:srgbClr val="FF0000"/>
                </a:solidFill>
              </a:rPr>
              <a:t>CPUPEREVENTPERGHZ=0.16 </a:t>
            </a:r>
            <a:r>
              <a:rPr lang="en-US" dirty="0"/>
              <a:t>   //</a:t>
            </a:r>
            <a:r>
              <a:rPr lang="en-US" dirty="0" err="1"/>
              <a:t>cpu</a:t>
            </a:r>
            <a:r>
              <a:rPr lang="en-US" dirty="0"/>
              <a:t> per event per GHz, order of magnitude: 0.005 to 10, </a:t>
            </a:r>
            <a:endParaRPr lang="it-IT" dirty="0"/>
          </a:p>
          <a:p>
            <a:r>
              <a:rPr lang="en-US" dirty="0"/>
              <a:t>// </a:t>
            </a:r>
            <a:r>
              <a:rPr lang="en-US" dirty="0" err="1"/>
              <a:t>cern</a:t>
            </a:r>
            <a:r>
              <a:rPr lang="en-US" dirty="0"/>
              <a:t> </a:t>
            </a:r>
            <a:r>
              <a:rPr lang="en-US" dirty="0" err="1"/>
              <a:t>openclose</a:t>
            </a:r>
            <a:r>
              <a:rPr lang="en-US" dirty="0"/>
              <a:t>=3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2.2 GHz (usually 0.15÷0.17)</a:t>
            </a:r>
            <a:endParaRPr lang="it-IT" dirty="0"/>
          </a:p>
          <a:p>
            <a:r>
              <a:rPr lang="en-US" i="1" dirty="0"/>
              <a:t> // It’s important to use three momentum ranges, with correct CPU and Trigger values, for example:</a:t>
            </a:r>
            <a:endParaRPr lang="it-IT" dirty="0"/>
          </a:p>
          <a:p>
            <a:r>
              <a:rPr lang="en-US" i="1" dirty="0"/>
              <a:t>  0.5-10 </a:t>
            </a:r>
            <a:r>
              <a:rPr lang="en-US" i="1" dirty="0" err="1"/>
              <a:t>GeV</a:t>
            </a:r>
            <a:r>
              <a:rPr lang="en-US" i="1" dirty="0"/>
              <a:t>          ----&gt; CPU=0.007   trig=5*10^7        2 days</a:t>
            </a:r>
            <a:endParaRPr lang="it-IT" dirty="0"/>
          </a:p>
          <a:p>
            <a:r>
              <a:rPr lang="en-US" i="1" dirty="0"/>
              <a:t> 10-200 </a:t>
            </a:r>
            <a:r>
              <a:rPr lang="en-US" i="1" dirty="0" err="1"/>
              <a:t>GeV</a:t>
            </a:r>
            <a:r>
              <a:rPr lang="en-US" i="1" dirty="0"/>
              <a:t>          ----&gt; CPU=0.07    trig=3*10^7      11 days</a:t>
            </a:r>
            <a:endParaRPr lang="it-IT" dirty="0"/>
          </a:p>
          <a:p>
            <a:r>
              <a:rPr lang="en-US" i="1" dirty="0"/>
              <a:t> 200-4000 </a:t>
            </a:r>
            <a:r>
              <a:rPr lang="en-US" i="1" dirty="0" err="1"/>
              <a:t>GeV</a:t>
            </a:r>
            <a:r>
              <a:rPr lang="en-US" i="1" dirty="0"/>
              <a:t>     ----&gt; CPU=0.2      trig=10^7	         11 days</a:t>
            </a:r>
            <a:endParaRPr lang="it-IT" dirty="0"/>
          </a:p>
          <a:p>
            <a:r>
              <a:rPr lang="en-US" i="1" dirty="0"/>
              <a:t>following the formula to compute the time for MC </a:t>
            </a:r>
            <a:r>
              <a:rPr lang="en-US" i="1" dirty="0" err="1"/>
              <a:t>rootfile</a:t>
            </a:r>
            <a:r>
              <a:rPr lang="en-US" i="1" dirty="0"/>
              <a:t> production:   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     </a:t>
            </a:r>
            <a:r>
              <a:rPr lang="en-US" b="1" i="1" dirty="0" smtClean="0"/>
              <a:t>days=</a:t>
            </a:r>
            <a:r>
              <a:rPr lang="en-US" i="1" dirty="0" smtClean="0"/>
              <a:t>CPU*Trig</a:t>
            </a:r>
            <a:r>
              <a:rPr lang="en-US" i="1" dirty="0"/>
              <a:t>/(2.2*60*60*24)=</a:t>
            </a:r>
            <a:r>
              <a:rPr lang="en-US" b="1" i="1" dirty="0"/>
              <a:t>CPU*Trig/190080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2483768" y="3429000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581056" y="3354023"/>
            <a:ext cx="3672408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Ambiguity</a:t>
            </a:r>
            <a:r>
              <a:rPr lang="it-IT" dirty="0" smtClean="0"/>
              <a:t>: trigger or </a:t>
            </a:r>
            <a:r>
              <a:rPr lang="it-IT" dirty="0" err="1" smtClean="0"/>
              <a:t>generic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835696" y="1412776"/>
            <a:ext cx="288032" cy="205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23528" y="404664"/>
            <a:ext cx="2844316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Proton MC </a:t>
            </a:r>
            <a:r>
              <a:rPr lang="it-IT" dirty="0" err="1" smtClean="0"/>
              <a:t>rootfiles</a:t>
            </a:r>
            <a:r>
              <a:rPr lang="it-IT" dirty="0" smtClean="0"/>
              <a:t> </a:t>
            </a:r>
            <a:r>
              <a:rPr lang="it-IT" dirty="0" err="1" smtClean="0"/>
              <a:t>seem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the </a:t>
            </a:r>
            <a:r>
              <a:rPr lang="it-IT" dirty="0" err="1" smtClean="0"/>
              <a:t>real</a:t>
            </a:r>
            <a:r>
              <a:rPr lang="it-IT" dirty="0" smtClean="0"/>
              <a:t> data minimum </a:t>
            </a:r>
            <a:r>
              <a:rPr lang="it-IT" dirty="0" err="1" smtClean="0"/>
              <a:t>bias-total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proportion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419872" y="1196752"/>
            <a:ext cx="2160240" cy="3600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Datacard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7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02116" cy="570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728931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Unfolding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856984" cy="547260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it-IT" sz="2000" b="1" dirty="0" smtClean="0"/>
                  <a:t>RooUnfold 1.1.1 @ CNAF</a:t>
                </a:r>
                <a:r>
                  <a:rPr lang="it-IT" sz="2000" dirty="0" smtClean="0"/>
                  <a:t>: iterative </a:t>
                </a:r>
                <a:r>
                  <a:rPr lang="it-IT" sz="2000" dirty="0" err="1" smtClean="0"/>
                  <a:t>Bayesian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approach</a:t>
                </a:r>
                <a:r>
                  <a:rPr lang="it-IT" sz="2000" dirty="0"/>
                  <a:t> </a:t>
                </a:r>
                <a:r>
                  <a:rPr lang="it-IT" sz="2000" dirty="0" smtClean="0"/>
                  <a:t>by D’Agostini</a:t>
                </a:r>
              </a:p>
              <a:p>
                <a:r>
                  <a:rPr lang="it-IT" sz="2000" dirty="0" smtClean="0"/>
                  <a:t>Iterative procedure </a:t>
                </a:r>
                <a:r>
                  <a:rPr lang="it-IT" sz="2000" dirty="0" err="1" smtClean="0"/>
                  <a:t>starting</a:t>
                </a:r>
                <a:r>
                  <a:rPr lang="it-IT" sz="2000" dirty="0" smtClean="0"/>
                  <a:t> from </a:t>
                </a:r>
                <a:r>
                  <a:rPr lang="it-IT" sz="2000" dirty="0" err="1" smtClean="0"/>
                  <a:t>Bayes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Theorem</a:t>
                </a:r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𝑃𝑜𝑠𝑡𝑒𝑟𝑖𝑜𝑟</m:t>
                    </m:r>
                    <m:r>
                      <a:rPr lang="it-IT" sz="2000" b="0" i="1" smtClean="0">
                        <a:latin typeface="Cambria Math"/>
                      </a:rPr>
                      <m:t> ∝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𝐿𝑖𝑘𝑒𝑙𝑖h𝑜𝑜𝑑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 ∗</m:t>
                    </m: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𝑃𝑟𝑖𝑜𝑟</m:t>
                    </m:r>
                  </m:oMath>
                </a14:m>
                <a:r>
                  <a:rPr lang="it-IT" sz="2000" b="0" dirty="0" smtClean="0">
                    <a:ea typeface="Cambria Math"/>
                  </a:rPr>
                  <a:t>:</a:t>
                </a:r>
              </a:p>
              <a:p>
                <a:endParaRPr lang="it-IT" b="0" dirty="0" smtClean="0">
                  <a:ea typeface="Cambria Math"/>
                </a:endParaRPr>
              </a:p>
              <a:p>
                <a:endParaRPr lang="it-IT" b="0" dirty="0" smtClean="0">
                  <a:ea typeface="Cambria Math"/>
                </a:endParaRPr>
              </a:p>
              <a:p>
                <a:endParaRPr lang="it-IT" dirty="0">
                  <a:ea typeface="Cambria Math"/>
                </a:endParaRPr>
              </a:p>
              <a:p>
                <a:endParaRPr lang="it-IT" b="0" dirty="0" smtClean="0">
                  <a:ea typeface="Cambria Math"/>
                </a:endParaRPr>
              </a:p>
              <a:p>
                <a:endParaRPr lang="it-IT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…</m:t>
                        </m:r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it-IT" sz="20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it-IT" sz="2000" b="0" dirty="0" smtClean="0">
                    <a:ea typeface="Cambria Math"/>
                  </a:rPr>
                  <a:t> </a:t>
                </a:r>
                <a:r>
                  <a:rPr lang="it-IT" sz="2000" b="0" dirty="0" err="1" smtClean="0">
                    <a:ea typeface="Cambria Math"/>
                  </a:rPr>
                  <a:t>is</a:t>
                </a:r>
                <a:r>
                  <a:rPr lang="it-IT" sz="2000" b="0" dirty="0" smtClean="0">
                    <a:ea typeface="Cambria Math"/>
                  </a:rPr>
                  <a:t> the </a:t>
                </a:r>
                <a:r>
                  <a:rPr lang="it-IT" sz="2000" b="0" dirty="0" err="1" smtClean="0">
                    <a:ea typeface="Cambria Math"/>
                  </a:rPr>
                  <a:t>events</a:t>
                </a:r>
                <a:r>
                  <a:rPr lang="it-IT" sz="2000" b="0" dirty="0" smtClean="0">
                    <a:ea typeface="Cambria Math"/>
                  </a:rPr>
                  <a:t> ensemble in </a:t>
                </a:r>
                <a:r>
                  <a:rPr lang="it-IT" sz="2000" b="0" dirty="0" err="1" smtClean="0">
                    <a:ea typeface="Cambria Math"/>
                  </a:rPr>
                  <a:t>each</a:t>
                </a:r>
                <a:r>
                  <a:rPr lang="it-IT" sz="2000" b="0" dirty="0" smtClean="0">
                    <a:ea typeface="Cambria Math"/>
                  </a:rPr>
                  <a:t> bin of the </a:t>
                </a:r>
                <a:r>
                  <a:rPr lang="it-IT" sz="2000" b="0" dirty="0" err="1" smtClean="0">
                    <a:ea typeface="Cambria Math"/>
                  </a:rPr>
                  <a:t>distribution</a:t>
                </a:r>
                <a:r>
                  <a:rPr lang="it-IT" sz="2000" b="0" dirty="0" smtClean="0">
                    <a:ea typeface="Cambria Math"/>
                  </a:rPr>
                  <a:t>, i.e. the </a:t>
                </a:r>
                <a:r>
                  <a:rPr lang="it-IT" sz="2000" b="0" dirty="0" err="1" smtClean="0">
                    <a:ea typeface="Cambria Math"/>
                  </a:rPr>
                  <a:t>true</a:t>
                </a:r>
                <a:r>
                  <a:rPr lang="it-IT" sz="2000" b="0" dirty="0" smtClean="0">
                    <a:ea typeface="Cambria Math"/>
                  </a:rPr>
                  <a:t> </a:t>
                </a:r>
                <a:r>
                  <a:rPr lang="it-IT" sz="2000" b="0" dirty="0" err="1" smtClean="0">
                    <a:ea typeface="Cambria Math"/>
                  </a:rPr>
                  <a:t>spectrum</a:t>
                </a:r>
                <a:endParaRPr lang="it-IT" sz="20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  <m:r>
                      <a:rPr lang="it-IT" sz="20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,…</m:t>
                        </m:r>
                        <m:r>
                          <a:rPr lang="it-IT" sz="2000" i="1">
                            <a:latin typeface="Cambria Math"/>
                            <a:ea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000" i="1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it-IT" sz="2000" b="0" dirty="0" smtClean="0">
                    <a:ea typeface="Cambria Math"/>
                  </a:rPr>
                  <a:t> </a:t>
                </a:r>
                <a:r>
                  <a:rPr lang="it-IT" sz="2000" b="0" dirty="0" err="1" smtClean="0">
                    <a:ea typeface="Cambria Math"/>
                  </a:rPr>
                  <a:t>is</a:t>
                </a:r>
                <a:r>
                  <a:rPr lang="it-IT" sz="2000" b="0" dirty="0" smtClean="0">
                    <a:ea typeface="Cambria Math"/>
                  </a:rPr>
                  <a:t> the </a:t>
                </a:r>
                <a:r>
                  <a:rPr lang="it-IT" sz="2000" b="0" dirty="0" err="1" smtClean="0">
                    <a:ea typeface="Cambria Math"/>
                  </a:rPr>
                  <a:t>observed</a:t>
                </a:r>
                <a:r>
                  <a:rPr lang="it-IT" sz="2000" b="0" dirty="0" smtClean="0">
                    <a:ea typeface="Cambria Math"/>
                  </a:rPr>
                  <a:t> </a:t>
                </a:r>
                <a:r>
                  <a:rPr lang="it-IT" sz="2000" b="0" dirty="0" err="1" smtClean="0">
                    <a:ea typeface="Cambria Math"/>
                  </a:rPr>
                  <a:t>spectrum</a:t>
                </a:r>
                <a:endParaRPr lang="it-IT" sz="20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it-IT" sz="2000" b="0" dirty="0" smtClean="0">
                    <a:ea typeface="Cambria Math"/>
                  </a:rPr>
                  <a:t> </a:t>
                </a:r>
                <a:r>
                  <a:rPr lang="it-IT" sz="2000" b="0" dirty="0" err="1" smtClean="0">
                    <a:ea typeface="Cambria Math"/>
                  </a:rPr>
                  <a:t>is</a:t>
                </a:r>
                <a:r>
                  <a:rPr lang="it-IT" sz="2000" b="0" dirty="0" smtClean="0">
                    <a:ea typeface="Cambria Math"/>
                  </a:rPr>
                  <a:t> the </a:t>
                </a:r>
                <a:r>
                  <a:rPr lang="it-IT" sz="2000" b="0" dirty="0" err="1" smtClean="0">
                    <a:ea typeface="Cambria Math"/>
                  </a:rPr>
                  <a:t>smearing</a:t>
                </a:r>
                <a:r>
                  <a:rPr lang="it-IT" sz="2000" b="0" dirty="0" smtClean="0">
                    <a:ea typeface="Cambria Math"/>
                  </a:rPr>
                  <a:t> </a:t>
                </a:r>
                <a:r>
                  <a:rPr lang="it-IT" sz="2000" b="0" dirty="0" err="1" smtClean="0">
                    <a:ea typeface="Cambria Math"/>
                  </a:rPr>
                  <a:t>matrix</a:t>
                </a:r>
                <a:r>
                  <a:rPr lang="it-IT" sz="2000" b="0" dirty="0" smtClean="0">
                    <a:ea typeface="Cambria Math"/>
                  </a:rPr>
                  <a:t>, </a:t>
                </a:r>
                <a:r>
                  <a:rPr lang="it-IT" sz="2000" b="0" dirty="0" err="1" smtClean="0">
                    <a:ea typeface="Cambria Math"/>
                  </a:rPr>
                  <a:t>whose</a:t>
                </a:r>
                <a:r>
                  <a:rPr lang="it-IT" sz="2000" b="0" dirty="0" smtClean="0">
                    <a:ea typeface="Cambria Math"/>
                  </a:rPr>
                  <a:t> </a:t>
                </a:r>
                <a:r>
                  <a:rPr lang="it-IT" sz="2000" b="0" dirty="0" err="1" smtClean="0">
                    <a:ea typeface="Cambria Math"/>
                  </a:rPr>
                  <a:t>elements</a:t>
                </a:r>
                <a:r>
                  <a:rPr lang="it-IT" sz="20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sz="2000" dirty="0" smtClean="0"/>
                  <a:t>are </a:t>
                </a:r>
                <a:r>
                  <a:rPr lang="it-IT" sz="2000" dirty="0" err="1" smtClean="0"/>
                  <a:t>defined</a:t>
                </a:r>
                <a:r>
                  <a:rPr lang="it-IT" sz="2000" dirty="0" smtClean="0"/>
                  <a:t> in </a:t>
                </a:r>
                <a:r>
                  <a:rPr lang="it-IT" sz="2000" dirty="0" err="1" smtClean="0"/>
                  <a:t>probabilistic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terms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as</a:t>
                </a:r>
                <a:r>
                  <a:rPr lang="it-IT" sz="200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r>
                        <a:rPr lang="it-IT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it-IT" sz="20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2000" b="1" i="1" smtClean="0"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  <m:e>
                          <m:r>
                            <a:rPr lang="it-IT" sz="20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ℳ</m:t>
                          </m:r>
                        </m:e>
                      </m:d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𝑀𝐶</m:t>
                          </m:r>
                        </m:sup>
                      </m:sSup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it-IT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000" i="1">
                              <a:latin typeface="Cambria Math"/>
                              <a:ea typeface="Cambria Math"/>
                            </a:rPr>
                            <m:t>𝑀𝐶</m:t>
                          </m:r>
                        </m:sup>
                      </m:sSup>
                    </m:oMath>
                  </m:oMathPara>
                </a14:m>
                <a:endParaRPr lang="it-IT" sz="2000" dirty="0" smtClean="0"/>
              </a:p>
              <a:p>
                <a:pPr marL="0" indent="0">
                  <a:buNone/>
                </a:pPr>
                <a:r>
                  <a:rPr lang="it-IT" sz="2000" dirty="0" smtClean="0"/>
                  <a:t>      and , in a </a:t>
                </a:r>
                <a:r>
                  <a:rPr lang="it-IT" sz="2000" dirty="0" err="1" smtClean="0"/>
                  <a:t>naive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algebraic</a:t>
                </a:r>
                <a:r>
                  <a:rPr lang="it-IT" sz="2000" dirty="0" smtClean="0"/>
                  <a:t> </a:t>
                </a:r>
                <a:r>
                  <a:rPr lang="it-IT" sz="2000" dirty="0" err="1" smtClean="0"/>
                  <a:t>rapresentation</a:t>
                </a:r>
                <a:r>
                  <a:rPr lang="it-IT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it-IT" sz="2000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Λ</m:t>
                    </m:r>
                    <m:sSub>
                      <m:sSubPr>
                        <m:ctrlPr>
                          <a:rPr lang="el-GR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  <a:ea typeface="Cambria Math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groupChrPr>
                      <m:e/>
                    </m:groupChr>
                    <m:r>
                      <a:rPr lang="it-IT" sz="20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p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it-IT" sz="20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it-IT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000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𝑈𝑛𝑓𝑜𝑙𝑑𝑖𝑛𝑔</m:t>
                        </m:r>
                      </m:sub>
                    </m:sSub>
                    <m:sSub>
                      <m:sSub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it-IT" sz="2000" dirty="0" smtClean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856984" cy="5472608"/>
              </a:xfrm>
              <a:blipFill rotWithShape="1">
                <a:blip r:embed="rId2"/>
                <a:stretch>
                  <a:fillRect l="-482" t="-1448" r="-11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10" y="1700808"/>
            <a:ext cx="4945162" cy="77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39" y="2669380"/>
            <a:ext cx="4680520" cy="83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>
            <a:stCxn id="8" idx="1"/>
          </p:cNvCxnSpPr>
          <p:nvPr/>
        </p:nvCxnSpPr>
        <p:spPr>
          <a:xfrm flipH="1" flipV="1">
            <a:off x="6444209" y="1988842"/>
            <a:ext cx="550738" cy="391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994947" y="1675304"/>
            <a:ext cx="2009733" cy="14093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Flat</a:t>
            </a:r>
            <a:r>
              <a:rPr lang="it-IT" dirty="0"/>
              <a:t> </a:t>
            </a:r>
            <a:r>
              <a:rPr lang="it-IT" dirty="0" err="1" smtClean="0"/>
              <a:t>Multidimennsional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Plus </a:t>
            </a:r>
            <a:r>
              <a:rPr lang="it-IT" dirty="0" err="1" smtClean="0"/>
              <a:t>Exponential</a:t>
            </a:r>
            <a:r>
              <a:rPr lang="it-IT" dirty="0" smtClean="0"/>
              <a:t> </a:t>
            </a:r>
            <a:r>
              <a:rPr lang="it-IT" dirty="0" err="1" smtClean="0"/>
              <a:t>Smoothing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6321240" y="2276872"/>
            <a:ext cx="67370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853939" y="2276872"/>
            <a:ext cx="1853965" cy="262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853939" y="2581979"/>
            <a:ext cx="1853965" cy="16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41730" y="2189454"/>
            <a:ext cx="1549950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Multinomial</a:t>
            </a:r>
            <a:r>
              <a:rPr lang="it-IT" dirty="0" smtClean="0"/>
              <a:t> or </a:t>
            </a:r>
            <a:r>
              <a:rPr lang="it-IT" dirty="0" err="1" smtClean="0"/>
              <a:t>Poissonian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67544" y="40466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ea typeface="Cambria Math"/>
              </a:rPr>
              <a:t>If</a:t>
            </a:r>
            <a:r>
              <a:rPr lang="it-IT" dirty="0" smtClean="0">
                <a:ea typeface="Cambria Math"/>
              </a:rPr>
              <a:t> </a:t>
            </a:r>
            <a:r>
              <a:rPr lang="it-IT" dirty="0" err="1" smtClean="0">
                <a:ea typeface="Cambria Math"/>
              </a:rPr>
              <a:t>we</a:t>
            </a:r>
            <a:r>
              <a:rPr lang="it-IT" dirty="0" smtClean="0">
                <a:ea typeface="Cambria Math"/>
              </a:rPr>
              <a:t> </a:t>
            </a:r>
            <a:r>
              <a:rPr lang="it-IT" dirty="0" err="1" smtClean="0">
                <a:ea typeface="Cambria Math"/>
              </a:rPr>
              <a:t>define</a:t>
            </a:r>
            <a:r>
              <a:rPr lang="it-IT" dirty="0" smtClean="0">
                <a:ea typeface="Cambria Math"/>
              </a:rPr>
              <a:t> the </a:t>
            </a:r>
            <a:r>
              <a:rPr lang="it-IT" dirty="0" err="1" smtClean="0">
                <a:ea typeface="Cambria Math"/>
              </a:rPr>
              <a:t>efficiency</a:t>
            </a:r>
            <a:r>
              <a:rPr lang="it-IT" dirty="0" smtClean="0">
                <a:ea typeface="Cambria Math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ea typeface="Cambria Math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 smtClean="0">
              <a:ea typeface="Cambria Math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ea typeface="Cambria Math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 smtClean="0">
              <a:ea typeface="Cambria Math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ea typeface="Cambria Math"/>
            </a:endParaRPr>
          </a:p>
          <a:p>
            <a:r>
              <a:rPr lang="it-IT" dirty="0" smtClean="0">
                <a:ea typeface="Cambria Math"/>
              </a:rPr>
              <a:t>    </a:t>
            </a:r>
            <a:r>
              <a:rPr lang="it-IT" dirty="0" err="1" smtClean="0">
                <a:ea typeface="Cambria Math"/>
              </a:rPr>
              <a:t>we</a:t>
            </a:r>
            <a:r>
              <a:rPr lang="it-IT" dirty="0" smtClean="0">
                <a:ea typeface="Cambria Math"/>
              </a:rPr>
              <a:t> can compute the </a:t>
            </a:r>
            <a:r>
              <a:rPr lang="it-IT" dirty="0" err="1" smtClean="0">
                <a:ea typeface="Cambria Math"/>
              </a:rPr>
              <a:t>true</a:t>
            </a:r>
            <a:r>
              <a:rPr lang="it-IT" dirty="0" smtClean="0">
                <a:ea typeface="Cambria Math"/>
              </a:rPr>
              <a:t> </a:t>
            </a:r>
            <a:r>
              <a:rPr lang="it-IT" dirty="0" err="1" smtClean="0">
                <a:ea typeface="Cambria Math"/>
              </a:rPr>
              <a:t>spectrum</a:t>
            </a:r>
            <a:r>
              <a:rPr lang="it-IT" dirty="0" smtClean="0">
                <a:ea typeface="Cambria Math"/>
              </a:rPr>
              <a:t> with the </a:t>
            </a:r>
            <a:r>
              <a:rPr lang="it-IT" dirty="0" err="1" smtClean="0">
                <a:ea typeface="Cambria Math"/>
              </a:rPr>
              <a:t>unfolded</a:t>
            </a:r>
            <a:r>
              <a:rPr lang="it-IT" dirty="0" smtClean="0">
                <a:ea typeface="Cambria Math"/>
              </a:rPr>
              <a:t> data for </a:t>
            </a:r>
            <a:r>
              <a:rPr lang="it-IT" dirty="0" err="1" smtClean="0">
                <a:ea typeface="Cambria Math"/>
              </a:rPr>
              <a:t>each</a:t>
            </a:r>
            <a:r>
              <a:rPr lang="it-IT" dirty="0" smtClean="0">
                <a:ea typeface="Cambria Math"/>
              </a:rPr>
              <a:t> bin:</a:t>
            </a:r>
            <a:endParaRPr lang="it-IT" dirty="0">
              <a:ea typeface="Cambria Math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557191" cy="85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565466" cy="85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>
          <a:xfrm flipH="1">
            <a:off x="6804248" y="2708920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7596622" y="2092150"/>
            <a:ext cx="11881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5652120" y="3401729"/>
            <a:ext cx="936104" cy="387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378120" y="4581128"/>
                <a:ext cx="7506248" cy="2057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it-IT" b="1" dirty="0" smtClean="0"/>
                  <a:t>Software Input</a:t>
                </a:r>
                <a:r>
                  <a:rPr lang="it-IT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it-IT" dirty="0" smtClean="0"/>
                  <a:t>Migration/Smearing </a:t>
                </a:r>
                <a:r>
                  <a:rPr lang="it-IT" dirty="0"/>
                  <a:t>Matrix for </a:t>
                </a:r>
                <a:r>
                  <a:rPr lang="it-IT" dirty="0" smtClean="0"/>
                  <a:t>AMS from MC</a:t>
                </a:r>
                <a:endParaRPr lang="it-IT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𝑃</m:t>
                    </m:r>
                    <m:r>
                      <a:rPr lang="it-IT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, </m:t>
                    </m:r>
                    <m:r>
                      <a:rPr lang="it-IT" i="1">
                        <a:latin typeface="Cambria Math"/>
                      </a:rPr>
                      <m:t>𝐼</m:t>
                    </m:r>
                  </m:oMath>
                </a14:m>
                <a:r>
                  <a:rPr lang="it-IT" dirty="0" smtClean="0"/>
                  <a:t>) - </a:t>
                </a:r>
                <a:r>
                  <a:rPr lang="it-IT" dirty="0" err="1" smtClean="0"/>
                  <a:t>Prior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calibrated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after</a:t>
                </a:r>
                <a:r>
                  <a:rPr lang="it-IT" dirty="0" smtClean="0"/>
                  <a:t> iterative </a:t>
                </a:r>
                <a:r>
                  <a:rPr lang="it-IT" dirty="0" err="1" smtClean="0"/>
                  <a:t>steps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using</a:t>
                </a:r>
                <a:r>
                  <a:rPr lang="it-IT" dirty="0" smtClean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estimator</a:t>
                </a:r>
                <a:endParaRPr lang="it-IT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𝑆</m:t>
                    </m:r>
                    <m:r>
                      <a:rPr lang="it-IT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it-IT" dirty="0" err="1" smtClean="0"/>
                  <a:t>Smoothing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Function</a:t>
                </a:r>
                <a:r>
                  <a:rPr lang="it-IT" dirty="0" smtClean="0"/>
                  <a:t> -&gt; </a:t>
                </a:r>
                <a:r>
                  <a:rPr lang="it-IT" dirty="0" err="1" smtClean="0"/>
                  <a:t>exponential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regularization</a:t>
                </a:r>
                <a:endParaRPr lang="it-IT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𝑁</m:t>
                    </m:r>
                    <m:r>
                      <a:rPr lang="it-IT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it-IT" dirty="0" err="1" smtClean="0"/>
                  <a:t>Number</a:t>
                </a:r>
                <a:r>
                  <a:rPr lang="it-IT" dirty="0" smtClean="0"/>
                  <a:t> </a:t>
                </a:r>
                <a:r>
                  <a:rPr lang="it-IT" dirty="0"/>
                  <a:t>of </a:t>
                </a:r>
                <a:r>
                  <a:rPr lang="it-IT" dirty="0" err="1" smtClean="0"/>
                  <a:t>iterations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after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which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𝑃</m:t>
                    </m:r>
                    <m:r>
                      <a:rPr lang="it-IT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, </m:t>
                    </m:r>
                    <m:r>
                      <a:rPr lang="it-IT" i="1">
                        <a:latin typeface="Cambria Math"/>
                      </a:rPr>
                      <m:t>𝐼</m:t>
                    </m:r>
                  </m:oMath>
                </a14:m>
                <a:r>
                  <a:rPr lang="it-IT" dirty="0"/>
                  <a:t>) </a:t>
                </a:r>
                <a:r>
                  <a:rPr lang="it-IT" dirty="0" smtClean="0"/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/>
                  <a:t> converge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it-IT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it-IT" dirty="0" smtClean="0"/>
                  <a:t>- </a:t>
                </a:r>
                <a:r>
                  <a:rPr lang="it-IT" dirty="0" err="1" smtClean="0"/>
                  <a:t>Type</a:t>
                </a:r>
                <a:r>
                  <a:rPr lang="it-IT" dirty="0" smtClean="0"/>
                  <a:t> </a:t>
                </a:r>
                <a:r>
                  <a:rPr lang="it-IT" dirty="0"/>
                  <a:t>of </a:t>
                </a:r>
                <a:r>
                  <a:rPr lang="it-IT" dirty="0" err="1"/>
                  <a:t>error</a:t>
                </a:r>
                <a:r>
                  <a:rPr lang="it-IT" dirty="0"/>
                  <a:t> </a:t>
                </a:r>
                <a:r>
                  <a:rPr lang="it-IT" dirty="0" err="1" smtClean="0"/>
                  <a:t>calculation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associated</a:t>
                </a: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0" y="4581128"/>
                <a:ext cx="7506248" cy="2057999"/>
              </a:xfrm>
              <a:prstGeom prst="rect">
                <a:avLst/>
              </a:prstGeom>
              <a:blipFill rotWithShape="1">
                <a:blip r:embed="rId4"/>
                <a:stretch>
                  <a:fillRect l="-486" t="-8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/>
          <p:cNvSpPr/>
          <p:nvPr/>
        </p:nvSpPr>
        <p:spPr>
          <a:xfrm>
            <a:off x="6588224" y="3529292"/>
            <a:ext cx="2232248" cy="12678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Posterior</a:t>
            </a:r>
            <a:r>
              <a:rPr lang="it-IT" dirty="0" smtClean="0"/>
              <a:t>/Inverse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calculated</a:t>
            </a:r>
            <a:r>
              <a:rPr lang="it-IT" dirty="0" smtClean="0"/>
              <a:t> with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Bayes</a:t>
            </a:r>
            <a:r>
              <a:rPr lang="it-IT" dirty="0" smtClean="0"/>
              <a:t> </a:t>
            </a:r>
            <a:r>
              <a:rPr lang="it-IT" dirty="0" err="1" smtClean="0"/>
              <a:t>Theorem</a:t>
            </a:r>
            <a:endParaRPr lang="it-IT" dirty="0"/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4427985" y="3498050"/>
            <a:ext cx="216023" cy="581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3825210" y="3997344"/>
            <a:ext cx="2121873" cy="799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Smearing</a:t>
            </a:r>
            <a:r>
              <a:rPr lang="it-IT" dirty="0" smtClean="0"/>
              <a:t>/</a:t>
            </a:r>
            <a:r>
              <a:rPr lang="it-IT" dirty="0" err="1" smtClean="0"/>
              <a:t>migration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15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Rootfiles</a:t>
            </a:r>
            <a:r>
              <a:rPr lang="it-IT" dirty="0" smtClean="0"/>
              <a:t> </a:t>
            </a:r>
            <a:r>
              <a:rPr lang="it-IT" dirty="0" err="1" smtClean="0"/>
              <a:t>filtering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Right </a:t>
            </a:r>
            <a:r>
              <a:rPr lang="it-IT" sz="2400" dirty="0" err="1" smtClean="0"/>
              <a:t>now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too</a:t>
            </a:r>
            <a:r>
              <a:rPr lang="it-IT" sz="2400" dirty="0" smtClean="0"/>
              <a:t> </a:t>
            </a:r>
            <a:r>
              <a:rPr lang="it-IT" sz="2400" dirty="0" err="1" smtClean="0"/>
              <a:t>practical</a:t>
            </a:r>
            <a:r>
              <a:rPr lang="it-IT" sz="2400" dirty="0" smtClean="0"/>
              <a:t>:</a:t>
            </a:r>
          </a:p>
          <a:p>
            <a:r>
              <a:rPr lang="it-IT" sz="2400" dirty="0" smtClean="0"/>
              <a:t>A </a:t>
            </a:r>
            <a:r>
              <a:rPr lang="it-IT" sz="2400" dirty="0" err="1" smtClean="0"/>
              <a:t>lot</a:t>
            </a:r>
            <a:r>
              <a:rPr lang="it-IT" sz="2400" dirty="0" smtClean="0"/>
              <a:t> of </a:t>
            </a:r>
            <a:r>
              <a:rPr lang="it-IT" sz="2400" dirty="0" err="1" smtClean="0"/>
              <a:t>functions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would</a:t>
            </a:r>
            <a:r>
              <a:rPr lang="it-IT" sz="2400" dirty="0" smtClean="0"/>
              <a:t> be </a:t>
            </a:r>
            <a:r>
              <a:rPr lang="it-IT" sz="2400" dirty="0" err="1" smtClean="0"/>
              <a:t>fixed</a:t>
            </a:r>
            <a:r>
              <a:rPr lang="it-IT" sz="2400" dirty="0" smtClean="0"/>
              <a:t> - for </a:t>
            </a:r>
            <a:r>
              <a:rPr lang="it-IT" sz="2400" dirty="0" err="1" smtClean="0"/>
              <a:t>example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/>
              <a:t> the </a:t>
            </a:r>
            <a:r>
              <a:rPr lang="it-IT" sz="2400" i="1" dirty="0" err="1" smtClean="0"/>
              <a:t>fitcode</a:t>
            </a:r>
            <a:r>
              <a:rPr lang="it-IT" sz="2400" i="1" dirty="0" smtClean="0"/>
              <a:t>=</a:t>
            </a:r>
            <a:r>
              <a:rPr lang="it-IT" sz="2400" i="1" dirty="0" err="1" smtClean="0"/>
              <a:t>track</a:t>
            </a:r>
            <a:r>
              <a:rPr lang="it-IT" sz="2400" i="1" dirty="0" smtClean="0"/>
              <a:t>-</a:t>
            </a:r>
            <a:r>
              <a:rPr lang="it-IT" sz="2400" i="1" dirty="0"/>
              <a:t>&gt;</a:t>
            </a:r>
            <a:r>
              <a:rPr lang="it-IT" sz="2400" i="1" dirty="0" err="1" smtClean="0"/>
              <a:t>iTrTrackPar</a:t>
            </a:r>
            <a:r>
              <a:rPr lang="it-IT" sz="2400" i="1" dirty="0" smtClean="0"/>
              <a:t>(A,B,C) – </a:t>
            </a:r>
            <a:r>
              <a:rPr lang="it-IT" sz="2400" dirty="0" smtClean="0"/>
              <a:t>a </a:t>
            </a:r>
            <a:r>
              <a:rPr lang="it-IT" sz="2400" dirty="0" err="1" smtClean="0"/>
              <a:t>certain</a:t>
            </a:r>
            <a:r>
              <a:rPr lang="it-IT" sz="2400" dirty="0" smtClean="0"/>
              <a:t> </a:t>
            </a:r>
            <a:r>
              <a:rPr lang="it-IT" sz="2400" dirty="0" err="1" smtClean="0"/>
              <a:t>ignorance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the </a:t>
            </a:r>
            <a:r>
              <a:rPr lang="it-IT" sz="2400" dirty="0" err="1" smtClean="0"/>
              <a:t>indispensable</a:t>
            </a:r>
            <a:r>
              <a:rPr lang="it-IT" sz="2400" dirty="0" smtClean="0"/>
              <a:t> </a:t>
            </a:r>
            <a:r>
              <a:rPr lang="it-IT" sz="2400" dirty="0" err="1" smtClean="0"/>
              <a:t>variables</a:t>
            </a:r>
            <a:endParaRPr lang="it-IT" sz="2400" dirty="0" smtClean="0"/>
          </a:p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to </a:t>
            </a:r>
            <a:r>
              <a:rPr lang="it-IT" sz="2400" dirty="0" err="1" smtClean="0"/>
              <a:t>wait</a:t>
            </a:r>
            <a:r>
              <a:rPr lang="it-IT" sz="2400" dirty="0" smtClean="0"/>
              <a:t> for :</a:t>
            </a:r>
          </a:p>
          <a:p>
            <a:pPr algn="ctr">
              <a:buFont typeface="Courier New" pitchFamily="49" charset="0"/>
              <a:buChar char="o"/>
            </a:pPr>
            <a:r>
              <a:rPr lang="it-IT" sz="2400" dirty="0"/>
              <a:t>N</a:t>
            </a:r>
            <a:r>
              <a:rPr lang="it-IT" sz="2400" dirty="0" smtClean="0"/>
              <a:t>ew </a:t>
            </a:r>
            <a:r>
              <a:rPr lang="it-IT" sz="2400" dirty="0" err="1" smtClean="0"/>
              <a:t>rigidity</a:t>
            </a:r>
            <a:r>
              <a:rPr lang="it-IT" sz="2400" dirty="0" smtClean="0"/>
              <a:t> </a:t>
            </a:r>
            <a:r>
              <a:rPr lang="it-IT" sz="2400" dirty="0" err="1" smtClean="0"/>
              <a:t>allignament</a:t>
            </a:r>
            <a:r>
              <a:rPr lang="it-IT" sz="2400" dirty="0" smtClean="0"/>
              <a:t> from Zuccon</a:t>
            </a:r>
          </a:p>
          <a:p>
            <a:pPr algn="ctr">
              <a:buFont typeface="Courier New" pitchFamily="49" charset="0"/>
              <a:buChar char="o"/>
            </a:pPr>
            <a:r>
              <a:rPr lang="it-IT" sz="2400" dirty="0" smtClean="0"/>
              <a:t>New TRD </a:t>
            </a:r>
            <a:r>
              <a:rPr lang="it-IT" sz="2400" dirty="0" err="1" smtClean="0"/>
              <a:t>Likelihood</a:t>
            </a:r>
            <a:r>
              <a:rPr lang="it-IT" sz="2400" dirty="0" smtClean="0"/>
              <a:t> Method for High Energy</a:t>
            </a:r>
          </a:p>
          <a:p>
            <a:pPr algn="ctr">
              <a:buFont typeface="Courier New" pitchFamily="49" charset="0"/>
              <a:buChar char="o"/>
            </a:pPr>
            <a:r>
              <a:rPr lang="it-IT" sz="2400" dirty="0" smtClean="0"/>
              <a:t>New BDT-</a:t>
            </a:r>
            <a:r>
              <a:rPr lang="it-IT" sz="2400" dirty="0" err="1" smtClean="0"/>
              <a:t>like</a:t>
            </a:r>
            <a:r>
              <a:rPr lang="it-IT" sz="2400" dirty="0" smtClean="0"/>
              <a:t> </a:t>
            </a:r>
            <a:r>
              <a:rPr lang="it-IT" sz="2400" dirty="0" err="1" smtClean="0"/>
              <a:t>variables</a:t>
            </a:r>
            <a:r>
              <a:rPr lang="it-IT" sz="2400" dirty="0" smtClean="0"/>
              <a:t> from ECAL for High Energy</a:t>
            </a:r>
          </a:p>
          <a:p>
            <a:pPr algn="ctr">
              <a:buFont typeface="Courier New" pitchFamily="49" charset="0"/>
              <a:buChar char="o"/>
            </a:pPr>
            <a:r>
              <a:rPr lang="it-IT" sz="2400" dirty="0" smtClean="0"/>
              <a:t>New TOF </a:t>
            </a:r>
            <a:r>
              <a:rPr lang="it-IT" sz="2400" dirty="0" err="1" smtClean="0"/>
              <a:t>hadron</a:t>
            </a:r>
            <a:r>
              <a:rPr lang="it-IT" sz="2400" dirty="0" smtClean="0"/>
              <a:t>/</a:t>
            </a:r>
            <a:r>
              <a:rPr lang="it-IT" sz="2400" dirty="0" err="1" smtClean="0"/>
              <a:t>lepton</a:t>
            </a:r>
            <a:r>
              <a:rPr lang="it-IT" sz="2400" dirty="0" smtClean="0"/>
              <a:t> </a:t>
            </a:r>
            <a:r>
              <a:rPr lang="it-IT" sz="2400" dirty="0" err="1" smtClean="0"/>
              <a:t>selection</a:t>
            </a:r>
            <a:r>
              <a:rPr lang="it-IT" sz="2400" dirty="0" smtClean="0"/>
              <a:t> </a:t>
            </a:r>
            <a:r>
              <a:rPr lang="it-IT" sz="2400" dirty="0" err="1" smtClean="0"/>
              <a:t>criteria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45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e/p TOF </a:t>
            </a:r>
            <a:r>
              <a:rPr lang="it-IT" dirty="0" err="1" smtClean="0"/>
              <a:t>Selection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/>
          <a:lstStyle/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Hits</a:t>
            </a:r>
            <a:endParaRPr lang="it-IT" dirty="0" smtClean="0"/>
          </a:p>
          <a:p>
            <a:r>
              <a:rPr lang="it-IT" dirty="0" smtClean="0"/>
              <a:t>Energy </a:t>
            </a:r>
            <a:r>
              <a:rPr lang="it-IT" dirty="0" err="1" smtClean="0"/>
              <a:t>deposited</a:t>
            </a:r>
            <a:r>
              <a:rPr lang="it-IT" dirty="0" smtClean="0"/>
              <a:t> per </a:t>
            </a:r>
            <a:r>
              <a:rPr lang="it-IT" dirty="0" err="1" smtClean="0"/>
              <a:t>Raw</a:t>
            </a:r>
            <a:r>
              <a:rPr lang="it-IT" dirty="0" smtClean="0"/>
              <a:t> Cluster</a:t>
            </a:r>
          </a:p>
          <a:p>
            <a:r>
              <a:rPr lang="it-IT" dirty="0" smtClean="0"/>
              <a:t>Time </a:t>
            </a:r>
            <a:r>
              <a:rPr lang="it-IT" dirty="0" err="1" smtClean="0"/>
              <a:t>interval</a:t>
            </a:r>
            <a:r>
              <a:rPr lang="it-IT" dirty="0" smtClean="0"/>
              <a:t>/</a:t>
            </a:r>
            <a:r>
              <a:rPr lang="it-IT" dirty="0" err="1" smtClean="0"/>
              <a:t>diference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5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5313" y="40466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MCGEN  </a:t>
            </a:r>
            <a:r>
              <a:rPr lang="en-US" b="1" dirty="0"/>
              <a:t>12=-0.8</a:t>
            </a:r>
            <a:r>
              <a:rPr lang="en-US" dirty="0"/>
              <a:t>  13=$PMIN 14=$PMAX 15=1 19=$RUN  20=5 21=0 </a:t>
            </a:r>
            <a:r>
              <a:rPr lang="en-US" b="1" dirty="0"/>
              <a:t>34=1</a:t>
            </a:r>
            <a:r>
              <a:rPr lang="en-US" dirty="0"/>
              <a:t>   //</a:t>
            </a:r>
            <a:r>
              <a:rPr lang="en-US" dirty="0" err="1"/>
              <a:t>onother</a:t>
            </a:r>
            <a:r>
              <a:rPr lang="en-US" dirty="0"/>
              <a:t> </a:t>
            </a:r>
            <a:r>
              <a:rPr lang="en-US" dirty="0" err="1"/>
              <a:t>uptodate</a:t>
            </a:r>
            <a:r>
              <a:rPr lang="en-US" dirty="0"/>
              <a:t> configuration (best)</a:t>
            </a:r>
            <a:endParaRPr lang="it-IT" dirty="0"/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dirty="0"/>
              <a:t> </a:t>
            </a:r>
            <a:r>
              <a:rPr lang="en-US" dirty="0" smtClean="0"/>
              <a:t> "</a:t>
            </a:r>
            <a:r>
              <a:rPr lang="en-US" dirty="0"/>
              <a:t>MC particle generation" - Parameters for the particle production</a:t>
            </a:r>
            <a:endParaRPr lang="it-IT" dirty="0"/>
          </a:p>
          <a:p>
            <a:r>
              <a:rPr lang="en-US" dirty="0"/>
              <a:t>		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12</a:t>
            </a:r>
            <a:r>
              <a:rPr lang="en-US" dirty="0">
                <a:solidFill>
                  <a:srgbClr val="C00000"/>
                </a:solidFill>
              </a:rPr>
              <a:t>=$COST ---&gt; max </a:t>
            </a:r>
            <a:r>
              <a:rPr lang="en-US" dirty="0" err="1">
                <a:solidFill>
                  <a:srgbClr val="C00000"/>
                </a:solidFill>
              </a:rPr>
              <a:t>cos</a:t>
            </a:r>
            <a:r>
              <a:rPr lang="en-US" dirty="0">
                <a:solidFill>
                  <a:srgbClr val="C00000"/>
                </a:solidFill>
              </a:rPr>
              <a:t>(theta) angle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en-US" dirty="0"/>
              <a:t>		</a:t>
            </a:r>
            <a:r>
              <a:rPr lang="en-US" dirty="0" smtClean="0"/>
              <a:t>    34</a:t>
            </a:r>
            <a:r>
              <a:rPr lang="en-US" dirty="0"/>
              <a:t>= </a:t>
            </a:r>
            <a:r>
              <a:rPr lang="en-US" dirty="0" smtClean="0"/>
              <a:t> ----&gt; </a:t>
            </a:r>
            <a:r>
              <a:rPr lang="en-US" dirty="0"/>
              <a:t>special acceptance cut</a:t>
            </a:r>
            <a:endParaRPr lang="it-IT" dirty="0"/>
          </a:p>
          <a:p>
            <a:pPr lvl="0"/>
            <a:r>
              <a:rPr lang="en-US" dirty="0"/>
              <a:t> </a:t>
            </a:r>
            <a:r>
              <a:rPr lang="en-US" dirty="0" smtClean="0"/>
              <a:t>                                            0       Default(None</a:t>
            </a:r>
            <a:r>
              <a:rPr lang="en-US" dirty="0"/>
              <a:t>)</a:t>
            </a:r>
            <a:endParaRPr lang="it-IT" dirty="0"/>
          </a:p>
          <a:p>
            <a:r>
              <a:rPr lang="en-US" dirty="0">
                <a:solidFill>
                  <a:srgbClr val="C00000"/>
                </a:solidFill>
              </a:rPr>
              <a:t>                                             1      focus on </a:t>
            </a:r>
            <a:r>
              <a:rPr lang="en-US" dirty="0" err="1">
                <a:solidFill>
                  <a:srgbClr val="C00000"/>
                </a:solidFill>
              </a:rPr>
              <a:t>ecal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en-US" dirty="0"/>
              <a:t>                  </a:t>
            </a:r>
            <a:r>
              <a:rPr lang="en-US" dirty="0" smtClean="0"/>
              <a:t>                           </a:t>
            </a:r>
            <a:r>
              <a:rPr lang="en-US" dirty="0"/>
              <a:t>2     focus on outer </a:t>
            </a:r>
            <a:r>
              <a:rPr lang="en-US" dirty="0" err="1"/>
              <a:t>trd</a:t>
            </a:r>
            <a:r>
              <a:rPr lang="en-US" dirty="0"/>
              <a:t> </a:t>
            </a:r>
            <a:r>
              <a:rPr lang="en-US" dirty="0" err="1"/>
              <a:t>hc</a:t>
            </a:r>
            <a:endParaRPr lang="it-IT" dirty="0"/>
          </a:p>
          <a:p>
            <a:r>
              <a:rPr lang="en-US" dirty="0"/>
              <a:t>                                             3      focus on solar </a:t>
            </a:r>
            <a:r>
              <a:rPr lang="en-US" dirty="0" smtClean="0"/>
              <a:t>panel/</a:t>
            </a:r>
            <a:r>
              <a:rPr lang="en-US" dirty="0" err="1" smtClean="0"/>
              <a:t>ams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1" y="4484931"/>
            <a:ext cx="8244408" cy="67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367721" y="5499364"/>
            <a:ext cx="4338228" cy="8880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Fake</a:t>
            </a:r>
            <a:r>
              <a:rPr lang="it-IT" dirty="0" smtClean="0"/>
              <a:t> </a:t>
            </a:r>
            <a:r>
              <a:rPr lang="it-IT" dirty="0" err="1" smtClean="0"/>
              <a:t>epmz</a:t>
            </a:r>
            <a:r>
              <a:rPr lang="it-IT" dirty="0" smtClean="0"/>
              <a:t>… </a:t>
            </a:r>
            <a:r>
              <a:rPr lang="it-IT" dirty="0" err="1" smtClean="0"/>
              <a:t>Choutko</a:t>
            </a:r>
            <a:r>
              <a:rPr lang="it-IT" dirty="0" smtClean="0"/>
              <a:t>: «strange,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seems</a:t>
            </a:r>
            <a:r>
              <a:rPr lang="it-IT" dirty="0" smtClean="0"/>
              <a:t> </a:t>
            </a:r>
            <a:r>
              <a:rPr lang="it-IT" dirty="0" err="1" smtClean="0"/>
              <a:t>they’re</a:t>
            </a:r>
            <a:r>
              <a:rPr lang="it-IT" dirty="0" smtClean="0"/>
              <a:t> </a:t>
            </a:r>
            <a:r>
              <a:rPr lang="it-IT" dirty="0" err="1" smtClean="0"/>
              <a:t>symbolic</a:t>
            </a:r>
            <a:r>
              <a:rPr lang="it-IT" dirty="0" smtClean="0"/>
              <a:t> </a:t>
            </a:r>
            <a:r>
              <a:rPr lang="it-IT" dirty="0" err="1" smtClean="0"/>
              <a:t>links</a:t>
            </a:r>
            <a:r>
              <a:rPr lang="it-IT" dirty="0" smtClean="0"/>
              <a:t> »… &amp;&amp; he </a:t>
            </a:r>
            <a:r>
              <a:rPr lang="it-IT" dirty="0" err="1" smtClean="0"/>
              <a:t>modified</a:t>
            </a:r>
            <a:r>
              <a:rPr lang="it-IT" dirty="0" smtClean="0"/>
              <a:t> </a:t>
            </a:r>
            <a:r>
              <a:rPr lang="it-IT" dirty="0" err="1" smtClean="0"/>
              <a:t>antiproton</a:t>
            </a:r>
            <a:r>
              <a:rPr lang="it-IT" dirty="0" smtClean="0"/>
              <a:t> for </a:t>
            </a:r>
            <a:r>
              <a:rPr lang="it-IT" dirty="0" err="1" smtClean="0"/>
              <a:t>openclose</a:t>
            </a:r>
            <a:r>
              <a:rPr lang="it-IT" dirty="0" smtClean="0"/>
              <a:t> 3, ready in 10 </a:t>
            </a:r>
            <a:r>
              <a:rPr lang="it-IT" dirty="0" err="1" smtClean="0"/>
              <a:t>days</a:t>
            </a:r>
            <a:endParaRPr lang="it-IT" dirty="0"/>
          </a:p>
        </p:txBody>
      </p:sp>
      <p:cxnSp>
        <p:nvCxnSpPr>
          <p:cNvPr id="3" name="Connettore 2 2"/>
          <p:cNvCxnSpPr/>
          <p:nvPr/>
        </p:nvCxnSpPr>
        <p:spPr>
          <a:xfrm>
            <a:off x="1511660" y="3933056"/>
            <a:ext cx="1080120" cy="551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79512" y="3266986"/>
            <a:ext cx="7416824" cy="8220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Connection </a:t>
            </a:r>
            <a:r>
              <a:rPr lang="it-IT" b="1" dirty="0" err="1" smtClean="0"/>
              <a:t>trouble</a:t>
            </a:r>
            <a:r>
              <a:rPr lang="it-IT" b="1" dirty="0" smtClean="0"/>
              <a:t> via web-tunnel</a:t>
            </a:r>
            <a:r>
              <a:rPr lang="it-IT" dirty="0" smtClean="0"/>
              <a:t>: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do </a:t>
            </a:r>
          </a:p>
          <a:p>
            <a:pPr algn="ctr"/>
            <a:r>
              <a:rPr lang="it-IT" i="1" dirty="0" smtClean="0"/>
              <a:t>$ </a:t>
            </a:r>
            <a:r>
              <a:rPr lang="en-US" i="1" dirty="0" err="1" smtClean="0"/>
              <a:t>ssh</a:t>
            </a:r>
            <a:r>
              <a:rPr lang="en-US" i="1" dirty="0" smtClean="0"/>
              <a:t> </a:t>
            </a:r>
            <a:r>
              <a:rPr lang="en-US" i="1" dirty="0"/>
              <a:t>-v -L </a:t>
            </a:r>
            <a:r>
              <a:rPr lang="en-US" i="1" dirty="0" smtClean="0"/>
              <a:t>2080:pcamss0.cern.ch:80  </a:t>
            </a:r>
            <a:r>
              <a:rPr lang="en-US" i="1" dirty="0" smtClean="0">
                <a:hlinkClick r:id="rId3"/>
              </a:rPr>
              <a:t>myname@lxplus.cern.ch</a:t>
            </a:r>
            <a:r>
              <a:rPr lang="en-US" i="1" dirty="0" smtClean="0"/>
              <a:t> (or cern.ch:23)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then set a localhost:2080 proxy SOCKSv5 on your browser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2627784" y="5583328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47121" y="5480385"/>
            <a:ext cx="236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antiprotons.g4.v5.B550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66819" y="5836621"/>
            <a:ext cx="1787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epmz.g4.v5.B550</a:t>
            </a:r>
          </a:p>
        </p:txBody>
      </p:sp>
    </p:spTree>
    <p:extLst>
      <p:ext uri="{BB962C8B-B14F-4D97-AF65-F5344CB8AC3E}">
        <p14:creationId xmlns:p14="http://schemas.microsoft.com/office/powerpoint/2010/main" val="34147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Another</a:t>
            </a:r>
            <a:r>
              <a:rPr lang="it-IT" dirty="0" smtClean="0"/>
              <a:t> way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it-IT" dirty="0" smtClean="0"/>
              <a:t>$ </a:t>
            </a:r>
            <a:r>
              <a:rPr lang="it-IT" dirty="0" err="1" smtClean="0"/>
              <a:t>ssh</a:t>
            </a:r>
            <a:r>
              <a:rPr lang="it-IT" dirty="0" smtClean="0"/>
              <a:t> –XY </a:t>
            </a:r>
            <a:r>
              <a:rPr lang="it-IT" dirty="0" smtClean="0">
                <a:hlinkClick r:id="rId2"/>
              </a:rPr>
              <a:t>myname@lxplus.cern.ch</a:t>
            </a:r>
            <a:endParaRPr lang="it-IT" dirty="0" smtClean="0"/>
          </a:p>
          <a:p>
            <a:r>
              <a:rPr lang="it-IT" dirty="0" smtClean="0"/>
              <a:t>$ </a:t>
            </a:r>
            <a:r>
              <a:rPr lang="it-IT" dirty="0" err="1" smtClean="0"/>
              <a:t>firefox</a:t>
            </a:r>
            <a:endParaRPr lang="it-IT" dirty="0" smtClean="0"/>
          </a:p>
          <a:p>
            <a:r>
              <a:rPr lang="it-IT" dirty="0"/>
              <a:t>Go to </a:t>
            </a:r>
            <a:r>
              <a:rPr lang="it-IT" dirty="0" smtClean="0"/>
              <a:t>ams.cern.ch and MC production site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0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Fluxes</a:t>
            </a:r>
            <a:r>
              <a:rPr lang="it-IT" dirty="0" smtClean="0"/>
              <a:t> Data: No Brand News in </a:t>
            </a:r>
            <a:r>
              <a:rPr lang="it-IT" dirty="0" err="1" smtClean="0"/>
              <a:t>these</a:t>
            </a:r>
            <a:r>
              <a:rPr lang="it-IT" dirty="0" smtClean="0"/>
              <a:t> 50 </a:t>
            </a:r>
            <a:r>
              <a:rPr lang="it-IT" dirty="0" err="1" smtClean="0"/>
              <a:t>days</a:t>
            </a:r>
            <a:r>
              <a:rPr lang="it-IT" dirty="0" smtClean="0"/>
              <a:t> of 2012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" y="2348880"/>
            <a:ext cx="4320481" cy="289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15" y="2228226"/>
            <a:ext cx="4589196" cy="313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1547664" y="5443188"/>
            <a:ext cx="1584176" cy="836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electron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5844024" y="5443188"/>
            <a:ext cx="2328375" cy="836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Electron + </a:t>
            </a:r>
            <a:r>
              <a:rPr lang="it-IT" dirty="0" err="1" smtClean="0"/>
              <a:t>positron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1628800"/>
            <a:ext cx="2376264" cy="504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From PAMELA and FERMI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5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700055" y="832689"/>
            <a:ext cx="1584176" cy="836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Positron</a:t>
            </a:r>
            <a:r>
              <a:rPr lang="it-IT" dirty="0" smtClean="0"/>
              <a:t> </a:t>
            </a:r>
            <a:r>
              <a:rPr lang="it-IT" dirty="0" err="1" smtClean="0"/>
              <a:t>fraction</a:t>
            </a:r>
            <a:endParaRPr lang="it-IT" dirty="0"/>
          </a:p>
        </p:txBody>
      </p:sp>
      <p:pic>
        <p:nvPicPr>
          <p:cNvPr id="3074" name="Picture 2" descr="C:\Users\nic\Desktop\fermiPosi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40175"/>
            <a:ext cx="5986011" cy="361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152"/>
            <a:ext cx="5707628" cy="646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6948264" y="836712"/>
            <a:ext cx="1584176" cy="836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proton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948264" y="2972110"/>
            <a:ext cx="1584176" cy="836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helium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96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4183601" cy="39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297" y="1928802"/>
            <a:ext cx="4813703" cy="40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e 5"/>
          <p:cNvSpPr/>
          <p:nvPr/>
        </p:nvSpPr>
        <p:spPr>
          <a:xfrm>
            <a:off x="1259632" y="764704"/>
            <a:ext cx="1800200" cy="836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Antiproton</a:t>
            </a:r>
            <a:r>
              <a:rPr lang="it-IT" dirty="0" smtClean="0"/>
              <a:t>/</a:t>
            </a:r>
            <a:r>
              <a:rPr lang="it-IT" dirty="0" err="1" smtClean="0"/>
              <a:t>proton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5837048" y="795464"/>
            <a:ext cx="1800200" cy="8364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Antiproton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97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9" y="1124744"/>
            <a:ext cx="8280920" cy="513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87624" y="332656"/>
            <a:ext cx="705678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Fluxes</a:t>
            </a:r>
            <a:r>
              <a:rPr lang="it-IT" sz="3200" dirty="0" smtClean="0"/>
              <a:t> Analysis</a:t>
            </a:r>
            <a:endParaRPr lang="it-IT" sz="3200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6228184" y="2276872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5364088" y="1772816"/>
            <a:ext cx="144016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endParaRPr lang="it-IT" dirty="0"/>
          </a:p>
        </p:txBody>
      </p:sp>
      <p:sp>
        <p:nvSpPr>
          <p:cNvPr id="6" name="Parentesi graffa chiusa 5"/>
          <p:cNvSpPr/>
          <p:nvPr/>
        </p:nvSpPr>
        <p:spPr>
          <a:xfrm rot="5400000">
            <a:off x="6177815" y="4699394"/>
            <a:ext cx="532785" cy="2888541"/>
          </a:xfrm>
          <a:prstGeom prst="rightBrace">
            <a:avLst>
              <a:gd name="adj1" fmla="val 8333"/>
              <a:gd name="adj2" fmla="val 4876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16016" y="6410057"/>
            <a:ext cx="404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Without</a:t>
            </a:r>
            <a:r>
              <a:rPr lang="it-IT" dirty="0" smtClean="0"/>
              <a:t> ECAL,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199736" y="2096852"/>
                <a:ext cx="1948327" cy="64807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/>
                            </a:rPr>
                            <m:t>4  </m:t>
                          </m:r>
                        </m:sup>
                      </m:sSup>
                      <m:r>
                        <a:rPr lang="it-IT" sz="1400" b="0" i="1" smtClean="0">
                          <a:latin typeface="Cambria Math"/>
                        </a:rPr>
                        <m:t>𝑎𝑟𝑜𝑢𝑛𝑑</m:t>
                      </m:r>
                      <m:r>
                        <a:rPr lang="it-IT" sz="1400" b="0" i="1" smtClean="0">
                          <a:latin typeface="Cambria Math"/>
                        </a:rPr>
                        <m:t>  </m:t>
                      </m:r>
                      <m:r>
                        <a:rPr lang="it-IT" sz="1400" b="0" i="1" smtClean="0">
                          <a:latin typeface="Cambria Math"/>
                        </a:rPr>
                        <m:t>𝑇</m:t>
                      </m:r>
                      <m:r>
                        <a:rPr lang="it-IT" sz="1400" b="0" i="1" smtClean="0">
                          <a:latin typeface="Cambria Math"/>
                          <a:ea typeface="Cambria Math"/>
                        </a:rPr>
                        <m:t>~1 </m:t>
                      </m:r>
                      <m:r>
                        <a:rPr lang="it-IT" sz="1400" b="0" i="1" smtClean="0">
                          <a:latin typeface="Cambria Math"/>
                          <a:ea typeface="Cambria Math"/>
                        </a:rPr>
                        <m:t>𝐺𝑒𝑉</m:t>
                      </m:r>
                      <m:r>
                        <a:rPr lang="it-IT" sz="1400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it-IT" sz="1400" b="0" i="1" dirty="0" smtClean="0">
                  <a:latin typeface="Cambria Math"/>
                  <a:ea typeface="Cambria Math"/>
                </a:endParaRPr>
              </a:p>
              <a:p>
                <a:pPr algn="ctr"/>
                <a:r>
                  <a:rPr lang="it-IT" sz="14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1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it-IT" sz="1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sz="1400" b="0" i="1" smtClean="0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it-IT" sz="1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sz="1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it-IT" sz="1400" b="0" i="1" smtClean="0">
                        <a:latin typeface="Cambria Math"/>
                        <a:ea typeface="Cambria Math"/>
                      </a:rPr>
                      <m:t>&gt;10 </m:t>
                    </m:r>
                    <m:r>
                      <a:rPr lang="it-IT" sz="1400" b="0" i="1" smtClean="0">
                        <a:latin typeface="Cambria Math"/>
                        <a:ea typeface="Cambria Math"/>
                      </a:rPr>
                      <m:t>𝐺𝑒𝑉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736" y="2096852"/>
                <a:ext cx="1948327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/>
          <p:cNvCxnSpPr/>
          <p:nvPr/>
        </p:nvCxnSpPr>
        <p:spPr>
          <a:xfrm>
            <a:off x="4999937" y="2420888"/>
            <a:ext cx="2308367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862</Words>
  <Application>Microsoft Office PowerPoint</Application>
  <PresentationFormat>Presentazione su schermo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Open Fronts</vt:lpstr>
      <vt:lpstr>MC</vt:lpstr>
      <vt:lpstr>Presentazione standard di PowerPoint</vt:lpstr>
      <vt:lpstr>Another way</vt:lpstr>
      <vt:lpstr>Fluxes Data: No Brand News in these 50 days of 2012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Antip selection</vt:lpstr>
      <vt:lpstr>Presentazione standard di PowerPoint</vt:lpstr>
      <vt:lpstr>Presentazione standard di PowerPoint</vt:lpstr>
      <vt:lpstr>Live Time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Unfolding</vt:lpstr>
      <vt:lpstr>Presentazione standard di PowerPoint</vt:lpstr>
      <vt:lpstr>Rootfiles filtering</vt:lpstr>
      <vt:lpstr>e/p TOF Selection Criteria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</dc:title>
  <dc:creator>nic</dc:creator>
  <cp:lastModifiedBy>nic</cp:lastModifiedBy>
  <cp:revision>53</cp:revision>
  <dcterms:created xsi:type="dcterms:W3CDTF">2012-02-21T11:27:41Z</dcterms:created>
  <dcterms:modified xsi:type="dcterms:W3CDTF">2012-03-04T19:19:19Z</dcterms:modified>
</cp:coreProperties>
</file>